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5.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1" name="Shape 181"/>
          <p:cNvSpPr/>
          <p:nvPr>
            <p:ph type="sldImg"/>
          </p:nvPr>
        </p:nvSpPr>
        <p:spPr>
          <a:prstGeom prst="rect">
            <a:avLst/>
          </a:prstGeom>
        </p:spPr>
        <p:txBody>
          <a:bodyPr/>
          <a:lstStyle/>
          <a:p>
            <a:pPr/>
          </a:p>
        </p:txBody>
      </p:sp>
      <p:sp>
        <p:nvSpPr>
          <p:cNvPr id="182" name="Shape 182"/>
          <p:cNvSpPr/>
          <p:nvPr>
            <p:ph type="body" sz="quarter" idx="1"/>
          </p:nvPr>
        </p:nvSpPr>
        <p:spPr>
          <a:prstGeom prst="rect">
            <a:avLst/>
          </a:prstGeom>
        </p:spPr>
        <p:txBody>
          <a:bodyPr/>
          <a:lstStyle/>
          <a:p>
            <a:pPr/>
            <a:r>
              <a:t>When is a complex systems perspective necessary? Usually on larger scales, for longer times, around problems of development, poverty, racism and exclusion, and any other times problems are “systemic”. This is always the case in cities, but sometimes when things are going well we can pretend that issues are separate.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3" name="Shape 353"/>
          <p:cNvSpPr/>
          <p:nvPr>
            <p:ph type="sldImg"/>
          </p:nvPr>
        </p:nvSpPr>
        <p:spPr>
          <a:prstGeom prst="rect">
            <a:avLst/>
          </a:prstGeom>
        </p:spPr>
        <p:txBody>
          <a:bodyPr/>
          <a:lstStyle/>
          <a:p>
            <a:pPr/>
          </a:p>
        </p:txBody>
      </p:sp>
      <p:sp>
        <p:nvSpPr>
          <p:cNvPr id="354" name="Shape 354"/>
          <p:cNvSpPr/>
          <p:nvPr>
            <p:ph type="body" sz="quarter" idx="1"/>
          </p:nvPr>
        </p:nvSpPr>
        <p:spPr>
          <a:prstGeom prst="rect">
            <a:avLst/>
          </a:prstGeom>
        </p:spPr>
        <p:txBody>
          <a:bodyPr/>
          <a:lstStyle/>
          <a:p>
            <a:pPr/>
            <a:r>
              <a:t>This is what we today call complex systems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Her proposal for how to go about it… we will try to stick to it, and flag some exceptions.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Here are some additional properties of cities as complex systems, all of which we will characterize empirically.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The connections between things are obvious and intuitive to any person, even if they are less so to government agencies, managers for specialized academics.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I follow Jane Jacobs in the last chapter of her death and life book. She realized that to fight the kind of pure infrastructure intervention that Robert Moses was pushing (a highway through lower Manhattan) she not only needed to organize people, se also needed a better theory of what cities are.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I make my students swear an “oath” that they will not see cities merely as “heaps of problems”.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1" name="Shape 261"/>
          <p:cNvSpPr/>
          <p:nvPr>
            <p:ph type="sldImg"/>
          </p:nvPr>
        </p:nvSpPr>
        <p:spPr>
          <a:prstGeom prst="rect">
            <a:avLst/>
          </a:prstGeom>
        </p:spPr>
        <p:txBody>
          <a:bodyPr/>
          <a:lstStyle/>
          <a:p>
            <a:pPr/>
          </a:p>
        </p:txBody>
      </p:sp>
      <p:sp>
        <p:nvSpPr>
          <p:cNvPr id="262" name="Shape 262"/>
          <p:cNvSpPr/>
          <p:nvPr>
            <p:ph type="body" sz="quarter" idx="1"/>
          </p:nvPr>
        </p:nvSpPr>
        <p:spPr>
          <a:prstGeom prst="rect">
            <a:avLst/>
          </a:prstGeom>
        </p:spPr>
        <p:txBody>
          <a:bodyPr/>
          <a:lstStyle/>
          <a:p>
            <a:pPr/>
            <a:r>
              <a:t>I ask students to draw causal diagrams of urban processes, as a way to clarify their hypotheses and reveal potential mechanisms. Here is my attempt to draw a diagram about her description of why a park works or not.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There’s a world of causal diagrams… but they are a very useful, clarifying tool, rarely used in urban planning or the social sciences.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4" name="Shape 284"/>
          <p:cNvSpPr/>
          <p:nvPr>
            <p:ph type="sldImg"/>
          </p:nvPr>
        </p:nvSpPr>
        <p:spPr>
          <a:prstGeom prst="rect">
            <a:avLst/>
          </a:prstGeom>
        </p:spPr>
        <p:txBody>
          <a:bodyPr/>
          <a:lstStyle/>
          <a:p>
            <a:pPr/>
          </a:p>
        </p:txBody>
      </p:sp>
      <p:sp>
        <p:nvSpPr>
          <p:cNvPr id="285" name="Shape 285"/>
          <p:cNvSpPr/>
          <p:nvPr>
            <p:ph type="body" sz="quarter" idx="1"/>
          </p:nvPr>
        </p:nvSpPr>
        <p:spPr>
          <a:prstGeom prst="rect">
            <a:avLst/>
          </a:prstGeom>
        </p:spPr>
        <p:txBody>
          <a:bodyPr/>
          <a:lstStyle/>
          <a:p>
            <a:pPr/>
            <a:r>
              <a:t>It is the cycles (virtuous and vicious) that make these processes complex.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p>
            <a:pPr/>
            <a:r>
              <a:t>If you can set a virtuous cycle in motion, that is your goal. How to stop vicious cycles?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Here is what Jacobs proposes for how to build a theory of cities… “Organized Complexity”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She contrasts this with other phenomena and their theories. This comparison disqualifies purely mechanical (classical physics, or certain forms of economic theory), as well as purely statistical (such as via a lot of averaging, including some forms of machine learning).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8" name="Title Text"/>
          <p:cNvSpPr txBox="1"/>
          <p:nvPr>
            <p:ph type="title"/>
          </p:nvPr>
        </p:nvSpPr>
        <p:spPr>
          <a:xfrm>
            <a:off x="4387453" y="625078"/>
            <a:ext cx="15609094" cy="3036094"/>
          </a:xfrm>
          <a:prstGeom prst="rect">
            <a:avLst/>
          </a:prstGeom>
        </p:spPr>
        <p:txBody>
          <a:bodyPr lIns="71437" tIns="71437" rIns="71437" bIns="71437" anchor="ctr"/>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59" name="Body Level One…"/>
          <p:cNvSpPr txBox="1"/>
          <p:nvPr>
            <p:ph type="body" idx="1"/>
          </p:nvPr>
        </p:nvSpPr>
        <p:spPr>
          <a:xfrm>
            <a:off x="4387453" y="3661171"/>
            <a:ext cx="15609094" cy="8840392"/>
          </a:xfrm>
          <a:prstGeom prst="rect">
            <a:avLst/>
          </a:prstGeom>
        </p:spPr>
        <p:txBody>
          <a:bodyPr lIns="71437" tIns="71437" rIns="71437" bIns="71437" anchor="ctr"/>
          <a:lstStyle>
            <a:lvl1pPr marL="617361" indent="-617361" defTabSz="821531">
              <a:lnSpc>
                <a:spcPct val="100000"/>
              </a:lnSpc>
              <a:spcBef>
                <a:spcPts val="5900"/>
              </a:spcBef>
              <a:buSzPct val="75000"/>
              <a:defRPr sz="5000">
                <a:latin typeface="Helvetica Light"/>
                <a:ea typeface="Helvetica Light"/>
                <a:cs typeface="Helvetica Light"/>
                <a:sym typeface="Helvetica Light"/>
              </a:defRPr>
            </a:lvl1pPr>
            <a:lvl2pPr marL="1061861" indent="-617361" defTabSz="821531">
              <a:lnSpc>
                <a:spcPct val="100000"/>
              </a:lnSpc>
              <a:spcBef>
                <a:spcPts val="5900"/>
              </a:spcBef>
              <a:buSzPct val="75000"/>
              <a:defRPr sz="5000">
                <a:latin typeface="Helvetica Light"/>
                <a:ea typeface="Helvetica Light"/>
                <a:cs typeface="Helvetica Light"/>
                <a:sym typeface="Helvetica Light"/>
              </a:defRPr>
            </a:lvl2pPr>
            <a:lvl3pPr marL="1506361" indent="-617361" defTabSz="821531">
              <a:lnSpc>
                <a:spcPct val="100000"/>
              </a:lnSpc>
              <a:spcBef>
                <a:spcPts val="5900"/>
              </a:spcBef>
              <a:buSzPct val="75000"/>
              <a:defRPr sz="5000">
                <a:latin typeface="Helvetica Light"/>
                <a:ea typeface="Helvetica Light"/>
                <a:cs typeface="Helvetica Light"/>
                <a:sym typeface="Helvetica Light"/>
              </a:defRPr>
            </a:lvl3pPr>
            <a:lvl4pPr marL="1950861" indent="-617361" defTabSz="821531">
              <a:lnSpc>
                <a:spcPct val="100000"/>
              </a:lnSpc>
              <a:spcBef>
                <a:spcPts val="5900"/>
              </a:spcBef>
              <a:buSzPct val="75000"/>
              <a:defRPr sz="5000">
                <a:latin typeface="Helvetica Light"/>
                <a:ea typeface="Helvetica Light"/>
                <a:cs typeface="Helvetica Light"/>
                <a:sym typeface="Helvetica Light"/>
              </a:defRPr>
            </a:lvl4pPr>
            <a:lvl5pPr marL="2395361" indent="-617361" defTabSz="821531">
              <a:lnSpc>
                <a:spcPct val="100000"/>
              </a:lnSpc>
              <a:spcBef>
                <a:spcPts val="5900"/>
              </a:spcBef>
              <a:buSzPct val="75000"/>
              <a:defRPr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ti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 Id="rId3" Type="http://schemas.openxmlformats.org/officeDocument/2006/relationships/image" Target="../media/image2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jpeg"/><Relationship Id="rId4"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1.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Lecture 2"/>
          <p:cNvSpPr txBox="1"/>
          <p:nvPr/>
        </p:nvSpPr>
        <p:spPr>
          <a:xfrm>
            <a:off x="10696574" y="4673592"/>
            <a:ext cx="299085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000000"/>
                </a:solidFill>
              </a:defRPr>
            </a:lvl1pPr>
          </a:lstStyle>
          <a:p>
            <a:pPr/>
            <a:r>
              <a:t>Lecture 2</a:t>
            </a:r>
          </a:p>
        </p:txBody>
      </p:sp>
      <p:sp>
        <p:nvSpPr>
          <p:cNvPr id="170" name="2.1 Why Cities as Complex Systems?…"/>
          <p:cNvSpPr txBox="1"/>
          <p:nvPr/>
        </p:nvSpPr>
        <p:spPr>
          <a:xfrm>
            <a:off x="3725430" y="7703303"/>
            <a:ext cx="17387596" cy="14228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4200"/>
            </a:pPr>
            <a:r>
              <a:t>2.1 Why Cities as Complex Systems?</a:t>
            </a:r>
          </a:p>
          <a:p>
            <a:pPr algn="l" defTabSz="821531">
              <a:defRPr b="1" sz="4200"/>
            </a:pPr>
            <a:r>
              <a:t>                    Concepts of  Organized Complexity and Human Ecology</a:t>
            </a:r>
          </a:p>
        </p:txBody>
      </p:sp>
      <p:sp>
        <p:nvSpPr>
          <p:cNvPr id="171" name="IUS 1.3 Cities as Complex Systems"/>
          <p:cNvSpPr txBox="1"/>
          <p:nvPr/>
        </p:nvSpPr>
        <p:spPr>
          <a:xfrm>
            <a:off x="17551578" y="12937791"/>
            <a:ext cx="6701638"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1.3 Cities as Complex Systems</a:t>
            </a:r>
          </a:p>
        </p:txBody>
      </p:sp>
      <p:sp>
        <p:nvSpPr>
          <p:cNvPr id="172" name="©Luís M. A. Bettencourt 2024"/>
          <p:cNvSpPr txBox="1"/>
          <p:nvPr/>
        </p:nvSpPr>
        <p:spPr>
          <a:xfrm>
            <a:off x="3644770" y="11206079"/>
            <a:ext cx="14710228" cy="1071564"/>
          </a:xfrm>
          <a:prstGeom prst="rect">
            <a:avLst/>
          </a:prstGeom>
          <a:ln w="12700">
            <a:miter lim="400000"/>
          </a:ln>
          <a:extLst>
            <a:ext uri="{C572A759-6A51-4108-AA02-DFA0A04FC94B}">
              <ma14:wrappingTextBoxFlag xmlns:ma14="http://schemas.microsoft.com/office/mac/drawingml/2011/main" val="1"/>
            </a:ext>
          </a:extLst>
        </p:spPr>
        <p:txBody>
          <a:bodyPr lIns="25717" tIns="25717" rIns="25717" bIns="25717">
            <a:normAutofit fontScale="100000" lnSpcReduction="0"/>
          </a:bodyPr>
          <a:lstStyle>
            <a:lvl1pPr algn="l" defTabSz="825500">
              <a:defRPr b="1" sz="3000">
                <a:solidFill>
                  <a:srgbClr val="000000"/>
                </a:solidFill>
              </a:defRPr>
            </a:lvl1pPr>
          </a:lstStyle>
          <a:p>
            <a:pPr/>
            <a:r>
              <a:t>©Luís M. A. Bettencourt 2024</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neighborhood park"/>
          <p:cNvSpPr/>
          <p:nvPr/>
        </p:nvSpPr>
        <p:spPr>
          <a:xfrm>
            <a:off x="10659198" y="7608093"/>
            <a:ext cx="3065604" cy="178593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neighborhood park</a:t>
            </a:r>
          </a:p>
        </p:txBody>
      </p:sp>
      <p:sp>
        <p:nvSpPr>
          <p:cNvPr id="235" name="population"/>
          <p:cNvSpPr txBox="1"/>
          <p:nvPr/>
        </p:nvSpPr>
        <p:spPr>
          <a:xfrm>
            <a:off x="11083582" y="2526447"/>
            <a:ext cx="221683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population</a:t>
            </a:r>
          </a:p>
        </p:txBody>
      </p:sp>
      <p:sp>
        <p:nvSpPr>
          <p:cNvPr id="236" name="Line"/>
          <p:cNvSpPr/>
          <p:nvPr/>
        </p:nvSpPr>
        <p:spPr>
          <a:xfrm>
            <a:off x="12192000" y="3430356"/>
            <a:ext cx="0" cy="1785939"/>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7" name="park…"/>
          <p:cNvSpPr txBox="1"/>
          <p:nvPr/>
        </p:nvSpPr>
        <p:spPr>
          <a:xfrm>
            <a:off x="6371305" y="5085788"/>
            <a:ext cx="1449553"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park</a:t>
            </a:r>
          </a:p>
          <a:p>
            <a:pPr defTabSz="821531">
              <a:defRPr b="1" sz="3200">
                <a:solidFill>
                  <a:srgbClr val="000000"/>
                </a:solidFill>
              </a:defRPr>
            </a:pPr>
            <a:r>
              <a:t>design</a:t>
            </a:r>
          </a:p>
        </p:txBody>
      </p:sp>
      <p:sp>
        <p:nvSpPr>
          <p:cNvPr id="238" name="Line"/>
          <p:cNvSpPr/>
          <p:nvPr/>
        </p:nvSpPr>
        <p:spPr>
          <a:xfrm>
            <a:off x="8276773" y="5646632"/>
            <a:ext cx="2734537"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9" name="competing…"/>
          <p:cNvSpPr txBox="1"/>
          <p:nvPr/>
        </p:nvSpPr>
        <p:spPr>
          <a:xfrm>
            <a:off x="17099891" y="5029141"/>
            <a:ext cx="2337132"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competing </a:t>
            </a:r>
          </a:p>
          <a:p>
            <a:pPr defTabSz="821531">
              <a:defRPr b="1" sz="3200">
                <a:solidFill>
                  <a:srgbClr val="000000"/>
                </a:solidFill>
              </a:defRPr>
            </a:pPr>
            <a:r>
              <a:t>uses</a:t>
            </a:r>
          </a:p>
        </p:txBody>
      </p:sp>
      <p:sp>
        <p:nvSpPr>
          <p:cNvPr id="240" name="Line"/>
          <p:cNvSpPr/>
          <p:nvPr/>
        </p:nvSpPr>
        <p:spPr>
          <a:xfrm flipH="1" flipV="1">
            <a:off x="13370904" y="5589984"/>
            <a:ext cx="3189224" cy="1"/>
          </a:xfrm>
          <a:prstGeom prst="line">
            <a:avLst/>
          </a:prstGeom>
          <a:ln w="63500">
            <a:solidFill>
              <a:srgbClr val="000000"/>
            </a:solidFill>
            <a:miter lim="400000"/>
            <a:tailEnd type="triangle" len="sm"/>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9" name="Connection Line"/>
          <p:cNvSpPr/>
          <p:nvPr/>
        </p:nvSpPr>
        <p:spPr>
          <a:xfrm>
            <a:off x="13376485" y="3475231"/>
            <a:ext cx="1490587" cy="4957652"/>
          </a:xfrm>
          <a:custGeom>
            <a:avLst/>
            <a:gdLst/>
            <a:ahLst/>
            <a:cxnLst>
              <a:cxn ang="0">
                <a:pos x="wd2" y="hd2"/>
              </a:cxn>
              <a:cxn ang="5400000">
                <a:pos x="wd2" y="hd2"/>
              </a:cxn>
              <a:cxn ang="10800000">
                <a:pos x="wd2" y="hd2"/>
              </a:cxn>
              <a:cxn ang="16200000">
                <a:pos x="wd2" y="hd2"/>
              </a:cxn>
            </a:cxnLst>
            <a:rect l="0" t="0" r="r" b="b"/>
            <a:pathLst>
              <a:path w="16318" h="21600" fill="norm" stroke="1" extrusionOk="0">
                <a:moveTo>
                  <a:pt x="5087" y="21600"/>
                </a:moveTo>
                <a:cubicBezTo>
                  <a:pt x="21600" y="14243"/>
                  <a:pt x="19904" y="7043"/>
                  <a:pt x="0" y="0"/>
                </a:cubicBezTo>
              </a:path>
            </a:pathLst>
          </a:custGeom>
          <a:ln w="63500">
            <a:solidFill>
              <a:srgbClr val="000000"/>
            </a:solidFill>
            <a:miter lim="400000"/>
            <a:tailEnd type="triangle"/>
          </a:ln>
          <a:effectLst>
            <a:outerShdw sx="100000" sy="100000" kx="0" ky="0" algn="b" rotWithShape="0" blurRad="266700" dist="0" dir="5400000">
              <a:srgbClr val="000000"/>
            </a:outerShdw>
          </a:effectLst>
        </p:spPr>
        <p:txBody>
          <a:bodyPr/>
          <a:lstStyle/>
          <a:p>
            <a:pPr/>
          </a:p>
        </p:txBody>
      </p:sp>
      <p:sp>
        <p:nvSpPr>
          <p:cNvPr id="242" name="choice"/>
          <p:cNvSpPr txBox="1"/>
          <p:nvPr/>
        </p:nvSpPr>
        <p:spPr>
          <a:xfrm>
            <a:off x="11467223" y="5276791"/>
            <a:ext cx="144955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choice</a:t>
            </a:r>
          </a:p>
        </p:txBody>
      </p:sp>
      <p:sp>
        <p:nvSpPr>
          <p:cNvPr id="243" name="Line"/>
          <p:cNvSpPr/>
          <p:nvPr/>
        </p:nvSpPr>
        <p:spPr>
          <a:xfrm>
            <a:off x="12194249" y="5948528"/>
            <a:ext cx="1" cy="1625204"/>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4" name="age of buildings…"/>
          <p:cNvSpPr txBox="1"/>
          <p:nvPr/>
        </p:nvSpPr>
        <p:spPr>
          <a:xfrm>
            <a:off x="4118896" y="1578083"/>
            <a:ext cx="3239746"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age of buildings</a:t>
            </a:r>
          </a:p>
          <a:p>
            <a:pPr defTabSz="821531">
              <a:defRPr b="1" sz="3200">
                <a:solidFill>
                  <a:srgbClr val="000000"/>
                </a:solidFill>
              </a:defRPr>
            </a:pPr>
            <a:r>
              <a:t>size of blocks</a:t>
            </a:r>
          </a:p>
          <a:p>
            <a:pPr defTabSz="821531">
              <a:defRPr b="1" sz="3200">
                <a:solidFill>
                  <a:srgbClr val="000000"/>
                </a:solidFill>
              </a:defRPr>
            </a:pPr>
            <a:r>
              <a:t>housing</a:t>
            </a:r>
          </a:p>
        </p:txBody>
      </p:sp>
      <p:sp>
        <p:nvSpPr>
          <p:cNvPr id="245" name="Line"/>
          <p:cNvSpPr/>
          <p:nvPr/>
        </p:nvSpPr>
        <p:spPr>
          <a:xfrm>
            <a:off x="7548562" y="2393156"/>
            <a:ext cx="3182576" cy="505194"/>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6" name="Line"/>
          <p:cNvSpPr/>
          <p:nvPr/>
        </p:nvSpPr>
        <p:spPr>
          <a:xfrm>
            <a:off x="7155656" y="3360632"/>
            <a:ext cx="1" cy="1785938"/>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0" name="Connection Line"/>
          <p:cNvSpPr/>
          <p:nvPr/>
        </p:nvSpPr>
        <p:spPr>
          <a:xfrm>
            <a:off x="12419753" y="6286686"/>
            <a:ext cx="6195535" cy="5425580"/>
          </a:xfrm>
          <a:custGeom>
            <a:avLst/>
            <a:gdLst/>
            <a:ahLst/>
            <a:cxnLst>
              <a:cxn ang="0">
                <a:pos x="wd2" y="hd2"/>
              </a:cxn>
              <a:cxn ang="5400000">
                <a:pos x="wd2" y="hd2"/>
              </a:cxn>
              <a:cxn ang="10800000">
                <a:pos x="wd2" y="hd2"/>
              </a:cxn>
              <a:cxn ang="16200000">
                <a:pos x="wd2" y="hd2"/>
              </a:cxn>
            </a:cxnLst>
            <a:rect l="0" t="0" r="r" b="b"/>
            <a:pathLst>
              <a:path w="20732" h="16963" fill="norm" stroke="1" extrusionOk="0">
                <a:moveTo>
                  <a:pt x="0" y="11341"/>
                </a:moveTo>
                <a:cubicBezTo>
                  <a:pt x="14718" y="21600"/>
                  <a:pt x="21600" y="17820"/>
                  <a:pt x="20645" y="0"/>
                </a:cubicBezTo>
              </a:path>
            </a:pathLst>
          </a:custGeom>
          <a:ln w="63500">
            <a:solidFill>
              <a:srgbClr val="000000"/>
            </a:solidFill>
            <a:miter lim="400000"/>
            <a:tailEnd type="triangle"/>
          </a:ln>
        </p:spPr>
        <p:txBody>
          <a:bodyPr/>
          <a:lstStyle/>
          <a:p>
            <a:pPr/>
          </a:p>
        </p:txBody>
      </p:sp>
      <p:sp>
        <p:nvSpPr>
          <p:cNvPr id="248" name="means a positive influence"/>
          <p:cNvSpPr txBox="1"/>
          <p:nvPr/>
        </p:nvSpPr>
        <p:spPr>
          <a:xfrm>
            <a:off x="6352061" y="11474770"/>
            <a:ext cx="530994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means a positive influence</a:t>
            </a:r>
          </a:p>
        </p:txBody>
      </p:sp>
      <p:sp>
        <p:nvSpPr>
          <p:cNvPr id="249" name="means a negative influence"/>
          <p:cNvSpPr txBox="1"/>
          <p:nvPr/>
        </p:nvSpPr>
        <p:spPr>
          <a:xfrm>
            <a:off x="6355427" y="12349879"/>
            <a:ext cx="544609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means a negative influence</a:t>
            </a:r>
          </a:p>
        </p:txBody>
      </p:sp>
      <p:sp>
        <p:nvSpPr>
          <p:cNvPr id="250" name="The existence of loops in the diagram…"/>
          <p:cNvSpPr txBox="1"/>
          <p:nvPr/>
        </p:nvSpPr>
        <p:spPr>
          <a:xfrm>
            <a:off x="12222010" y="11867279"/>
            <a:ext cx="9969324" cy="15915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chemeClr val="accent5">
                    <a:hueOff val="-82419"/>
                    <a:satOff val="-9513"/>
                    <a:lumOff val="-16343"/>
                  </a:schemeClr>
                </a:solidFill>
              </a:defRPr>
            </a:pPr>
            <a:r>
              <a:t>The existence of loops in the diagram </a:t>
            </a:r>
          </a:p>
          <a:p>
            <a:pPr defTabSz="821531">
              <a:defRPr b="1" sz="3200">
                <a:solidFill>
                  <a:schemeClr val="accent5">
                    <a:hueOff val="-82419"/>
                    <a:satOff val="-9513"/>
                    <a:lumOff val="-16343"/>
                  </a:schemeClr>
                </a:solidFill>
              </a:defRPr>
            </a:pPr>
            <a:r>
              <a:rPr b="0"/>
              <a:t>entails circular causality</a:t>
            </a:r>
            <a:endParaRPr b="0"/>
          </a:p>
          <a:p>
            <a:pPr defTabSz="821531">
              <a:defRPr b="1" sz="3200">
                <a:solidFill>
                  <a:schemeClr val="accent5">
                    <a:hueOff val="-82419"/>
                    <a:satOff val="-9513"/>
                    <a:lumOff val="-16343"/>
                  </a:schemeClr>
                </a:solidFill>
              </a:defRPr>
            </a:pPr>
            <a:r>
              <a:t>virtuous and vicious cycles + possible equilibrium  </a:t>
            </a:r>
          </a:p>
        </p:txBody>
      </p:sp>
      <p:sp>
        <p:nvSpPr>
          <p:cNvPr id="251" name="Line"/>
          <p:cNvSpPr/>
          <p:nvPr/>
        </p:nvSpPr>
        <p:spPr>
          <a:xfrm>
            <a:off x="4967958" y="11787963"/>
            <a:ext cx="1056562"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2" name="Line"/>
          <p:cNvSpPr/>
          <p:nvPr/>
        </p:nvSpPr>
        <p:spPr>
          <a:xfrm>
            <a:off x="4967958" y="12663072"/>
            <a:ext cx="1058348" cy="1"/>
          </a:xfrm>
          <a:prstGeom prst="line">
            <a:avLst/>
          </a:prstGeom>
          <a:ln w="63500">
            <a:solidFill>
              <a:srgbClr val="000000"/>
            </a:solidFill>
            <a:miter lim="400000"/>
            <a:tailEnd type="triangle" len="sm"/>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3" name="Causal Diagram for What Makes a “Good” Park"/>
          <p:cNvSpPr txBox="1"/>
          <p:nvPr/>
        </p:nvSpPr>
        <p:spPr>
          <a:xfrm>
            <a:off x="6125032" y="354193"/>
            <a:ext cx="12133936"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000000"/>
                </a:solidFill>
              </a:defRPr>
            </a:lvl1pPr>
          </a:lstStyle>
          <a:p>
            <a:pPr/>
            <a:r>
              <a:t>Causal Diagram for What Makes a “Good” Park</a:t>
            </a:r>
          </a:p>
        </p:txBody>
      </p:sp>
      <p:sp>
        <p:nvSpPr>
          <p:cNvPr id="254" name="Jacobs, Ch  22, pp. 565"/>
          <p:cNvSpPr txBox="1"/>
          <p:nvPr/>
        </p:nvSpPr>
        <p:spPr>
          <a:xfrm>
            <a:off x="19135902" y="1013917"/>
            <a:ext cx="33841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Jacobs, Ch  22, pp. 565</a:t>
            </a:r>
          </a:p>
        </p:txBody>
      </p:sp>
      <p:sp>
        <p:nvSpPr>
          <p:cNvPr id="255" name="“Any single factor about the park is slippery as an eel, it can potentially mean any number of things”"/>
          <p:cNvSpPr txBox="1"/>
          <p:nvPr/>
        </p:nvSpPr>
        <p:spPr>
          <a:xfrm>
            <a:off x="9618573" y="1551972"/>
            <a:ext cx="145956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“Any single factor about the park is slippery as an eel, it can potentially mean any number of things”</a:t>
            </a:r>
          </a:p>
        </p:txBody>
      </p:sp>
      <p:sp>
        <p:nvSpPr>
          <p:cNvPr id="256" name="Your first assignment"/>
          <p:cNvSpPr txBox="1"/>
          <p:nvPr/>
        </p:nvSpPr>
        <p:spPr>
          <a:xfrm>
            <a:off x="20334136" y="3058770"/>
            <a:ext cx="32016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Your first assignment</a:t>
            </a:r>
          </a:p>
        </p:txBody>
      </p:sp>
      <p:sp>
        <p:nvSpPr>
          <p:cNvPr id="257" name="Line"/>
          <p:cNvSpPr/>
          <p:nvPr/>
        </p:nvSpPr>
        <p:spPr>
          <a:xfrm>
            <a:off x="14368005" y="2669474"/>
            <a:ext cx="3917281" cy="2061157"/>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3740" y="102"/>
                  <a:pt x="7442" y="1458"/>
                  <a:pt x="10934" y="4005"/>
                </a:cubicBezTo>
                <a:cubicBezTo>
                  <a:pt x="13929" y="6190"/>
                  <a:pt x="16758" y="9258"/>
                  <a:pt x="18921" y="13765"/>
                </a:cubicBezTo>
                <a:cubicBezTo>
                  <a:pt x="20033" y="16082"/>
                  <a:pt x="20937" y="18729"/>
                  <a:pt x="21600" y="21600"/>
                </a:cubicBezTo>
              </a:path>
            </a:pathLst>
          </a:custGeom>
          <a:ln w="50800">
            <a:solidFill>
              <a:srgbClr val="000000"/>
            </a:solidFill>
            <a:miter lim="400000"/>
            <a:tailEnd type="triangle"/>
          </a:ln>
        </p:spPr>
        <p:txBody>
          <a:bodyPr lIns="50800" tIns="50800" rIns="50800" bIns="50800" anchor="ctr"/>
          <a:lstStyle/>
          <a:p>
            <a:pPr/>
          </a:p>
        </p:txBody>
      </p:sp>
      <p:sp>
        <p:nvSpPr>
          <p:cNvPr id="258" name="Line"/>
          <p:cNvSpPr/>
          <p:nvPr/>
        </p:nvSpPr>
        <p:spPr>
          <a:xfrm rot="10800000">
            <a:off x="13805473" y="3062098"/>
            <a:ext cx="3141804" cy="21734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0"/>
                </a:moveTo>
                <a:cubicBezTo>
                  <a:pt x="2832" y="863"/>
                  <a:pt x="5551" y="2373"/>
                  <a:pt x="8055" y="4472"/>
                </a:cubicBezTo>
                <a:cubicBezTo>
                  <a:pt x="11324" y="7214"/>
                  <a:pt x="14147" y="10889"/>
                  <a:pt x="16861" y="14686"/>
                </a:cubicBezTo>
                <a:cubicBezTo>
                  <a:pt x="18474" y="16942"/>
                  <a:pt x="20054" y="19247"/>
                  <a:pt x="21600" y="21600"/>
                </a:cubicBezTo>
              </a:path>
            </a:pathLst>
          </a:custGeom>
          <a:ln w="508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Causal diagrams are probabilistic graphical models"/>
          <p:cNvSpPr txBox="1"/>
          <p:nvPr/>
        </p:nvSpPr>
        <p:spPr>
          <a:xfrm>
            <a:off x="4624781" y="689911"/>
            <a:ext cx="15134439" cy="870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200"/>
            </a:pPr>
            <a:r>
              <a:t>Causal diagrams are </a:t>
            </a:r>
            <a:r>
              <a:rPr i="1"/>
              <a:t>probabilistic graphical models</a:t>
            </a:r>
          </a:p>
        </p:txBody>
      </p:sp>
      <p:pic>
        <p:nvPicPr>
          <p:cNvPr id="265" name="Screenshot 2024-10-02 at 10.44.54 PM.png" descr="Screenshot 2024-10-02 at 10.44.54 PM.png"/>
          <p:cNvPicPr>
            <a:picLocks noChangeAspect="1"/>
          </p:cNvPicPr>
          <p:nvPr/>
        </p:nvPicPr>
        <p:blipFill>
          <a:blip r:embed="rId2">
            <a:extLst/>
          </a:blip>
          <a:stretch>
            <a:fillRect/>
          </a:stretch>
        </p:blipFill>
        <p:spPr>
          <a:xfrm>
            <a:off x="3970200" y="3584645"/>
            <a:ext cx="16443600" cy="8800038"/>
          </a:xfrm>
          <a:prstGeom prst="rect">
            <a:avLst/>
          </a:prstGeom>
          <a:ln w="12700">
            <a:miter lim="400000"/>
          </a:ln>
        </p:spPr>
      </p:pic>
      <p:sp>
        <p:nvSpPr>
          <p:cNvPr id="266" name="Representations of (conditional) probabilities"/>
          <p:cNvSpPr txBox="1"/>
          <p:nvPr/>
        </p:nvSpPr>
        <p:spPr>
          <a:xfrm>
            <a:off x="7916189" y="1766438"/>
            <a:ext cx="8551622" cy="585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300">
                <a:solidFill>
                  <a:schemeClr val="accent5">
                    <a:hueOff val="-82419"/>
                    <a:satOff val="-9513"/>
                    <a:lumOff val="-16343"/>
                  </a:schemeClr>
                </a:solidFill>
              </a:defRPr>
            </a:lvl1pPr>
          </a:lstStyle>
          <a:p>
            <a:pPr/>
            <a:r>
              <a:t>Representations of (conditional) probabilities </a:t>
            </a:r>
          </a:p>
        </p:txBody>
      </p:sp>
      <p:sp>
        <p:nvSpPr>
          <p:cNvPr id="267" name="https://www.stat.cmu.edu/~larry/=sml/DAGs.pdf"/>
          <p:cNvSpPr txBox="1"/>
          <p:nvPr/>
        </p:nvSpPr>
        <p:spPr>
          <a:xfrm>
            <a:off x="17448373" y="12982721"/>
            <a:ext cx="67116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https://www.stat.cmu.edu/~larry/=sml/DAGs.pdf</a:t>
            </a:r>
          </a:p>
        </p:txBody>
      </p:sp>
      <p:sp>
        <p:nvSpPr>
          <p:cNvPr id="268" name="directed acyclic graph"/>
          <p:cNvSpPr txBox="1"/>
          <p:nvPr/>
        </p:nvSpPr>
        <p:spPr>
          <a:xfrm>
            <a:off x="10627614" y="8754432"/>
            <a:ext cx="312877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directed acyclic graph</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0" name="Tool for thinking:  The Causal Diagram"/>
          <p:cNvSpPr txBox="1"/>
          <p:nvPr/>
        </p:nvSpPr>
        <p:spPr>
          <a:xfrm>
            <a:off x="534009" y="660865"/>
            <a:ext cx="8380782" cy="6594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700">
                <a:solidFill>
                  <a:srgbClr val="000000"/>
                </a:solidFill>
              </a:defRPr>
            </a:pPr>
            <a:r>
              <a:rPr b="1"/>
              <a:t>Tool for thinking:</a:t>
            </a:r>
            <a:r>
              <a:t>  The Causal Diagram</a:t>
            </a:r>
          </a:p>
        </p:txBody>
      </p:sp>
      <p:sp>
        <p:nvSpPr>
          <p:cNvPr id="271" name="If you think you have a theory (explanation) for a phenomenon, you should express it as a Causal Diagram"/>
          <p:cNvSpPr txBox="1"/>
          <p:nvPr/>
        </p:nvSpPr>
        <p:spPr>
          <a:xfrm>
            <a:off x="2778480" y="2004555"/>
            <a:ext cx="17658640" cy="537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solidFill>
                  <a:schemeClr val="accent5">
                    <a:hueOff val="-82419"/>
                    <a:satOff val="-9513"/>
                    <a:lumOff val="-16343"/>
                  </a:schemeClr>
                </a:solidFill>
              </a:defRPr>
            </a:pPr>
            <a:r>
              <a:t>If you think you have a theory (explanation) for a phenomenon, you should express it as a </a:t>
            </a:r>
            <a:r>
              <a:rPr b="1"/>
              <a:t>Causal Diagram</a:t>
            </a:r>
          </a:p>
        </p:txBody>
      </p:sp>
      <p:pic>
        <p:nvPicPr>
          <p:cNvPr id="272" name="dag-cig-1.png" descr="dag-cig-1.png"/>
          <p:cNvPicPr>
            <a:picLocks noChangeAspect="1"/>
          </p:cNvPicPr>
          <p:nvPr/>
        </p:nvPicPr>
        <p:blipFill>
          <a:blip r:embed="rId3">
            <a:extLst/>
          </a:blip>
          <a:stretch>
            <a:fillRect/>
          </a:stretch>
        </p:blipFill>
        <p:spPr>
          <a:xfrm>
            <a:off x="817264" y="3232150"/>
            <a:ext cx="10701115" cy="6114922"/>
          </a:xfrm>
          <a:prstGeom prst="rect">
            <a:avLst/>
          </a:prstGeom>
          <a:ln w="12700">
            <a:miter lim="400000"/>
          </a:ln>
        </p:spPr>
      </p:pic>
      <p:pic>
        <p:nvPicPr>
          <p:cNvPr id="273" name="smok2canc.png" descr="smok2canc.png"/>
          <p:cNvPicPr>
            <a:picLocks noChangeAspect="1"/>
          </p:cNvPicPr>
          <p:nvPr/>
        </p:nvPicPr>
        <p:blipFill>
          <a:blip r:embed="rId4">
            <a:extLst/>
          </a:blip>
          <a:stretch>
            <a:fillRect/>
          </a:stretch>
        </p:blipFill>
        <p:spPr>
          <a:xfrm>
            <a:off x="13485812" y="2891717"/>
            <a:ext cx="9311110" cy="6795787"/>
          </a:xfrm>
          <a:prstGeom prst="rect">
            <a:avLst/>
          </a:prstGeom>
          <a:ln w="12700">
            <a:miter lim="400000"/>
          </a:ln>
        </p:spPr>
      </p:pic>
      <p:sp>
        <p:nvSpPr>
          <p:cNvPr id="274" name="Confounder"/>
          <p:cNvSpPr txBox="1"/>
          <p:nvPr/>
        </p:nvSpPr>
        <p:spPr>
          <a:xfrm>
            <a:off x="10159187" y="4417517"/>
            <a:ext cx="172882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Confounder</a:t>
            </a:r>
          </a:p>
        </p:txBody>
      </p:sp>
      <p:sp>
        <p:nvSpPr>
          <p:cNvPr id="275" name="The causal diagram is  not a final answer; it is a hypothesis !"/>
          <p:cNvSpPr txBox="1"/>
          <p:nvPr/>
        </p:nvSpPr>
        <p:spPr>
          <a:xfrm>
            <a:off x="5925870" y="12587740"/>
            <a:ext cx="1136386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causal diagram is  not a final answer; it is a hypothesis !</a:t>
            </a:r>
          </a:p>
        </p:txBody>
      </p:sp>
      <p:sp>
        <p:nvSpPr>
          <p:cNvPr id="276" name="Equation"/>
          <p:cNvSpPr txBox="1"/>
          <p:nvPr/>
        </p:nvSpPr>
        <p:spPr>
          <a:xfrm>
            <a:off x="14381878" y="9645037"/>
            <a:ext cx="7518977" cy="6047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300" i="1">
                      <a:solidFill>
                        <a:srgbClr val="5E5E5E"/>
                      </a:solidFill>
                      <a:latin typeface="Cambria Math" panose="02040503050406030204" pitchFamily="18" charset="0"/>
                    </a:rPr>
                    <m:t>p</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l</m:t>
                  </m:r>
                  <m:r>
                    <a:rPr xmlns:a="http://schemas.openxmlformats.org/drawingml/2006/main" sz="5300" i="1">
                      <a:solidFill>
                        <a:srgbClr val="5E5E5E"/>
                      </a:solidFill>
                      <a:latin typeface="Cambria Math" panose="02040503050406030204" pitchFamily="18" charset="0"/>
                    </a:rPr>
                    <m:t>c</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p</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l</m:t>
                  </m:r>
                  <m:r>
                    <a:rPr xmlns:a="http://schemas.openxmlformats.org/drawingml/2006/main" sz="5300" i="1">
                      <a:solidFill>
                        <a:srgbClr val="5E5E5E"/>
                      </a:solidFill>
                      <a:latin typeface="Cambria Math" panose="02040503050406030204" pitchFamily="18" charset="0"/>
                    </a:rPr>
                    <m:t>c</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s</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g</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p</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s</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g</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p</m:t>
                  </m:r>
                  <m:r>
                    <a:rPr xmlns:a="http://schemas.openxmlformats.org/drawingml/2006/main" sz="5300" i="1">
                      <a:solidFill>
                        <a:srgbClr val="5E5E5E"/>
                      </a:solidFill>
                      <a:latin typeface="Cambria Math" panose="02040503050406030204" pitchFamily="18" charset="0"/>
                    </a:rPr>
                    <m:t>(</m:t>
                  </m:r>
                  <m:r>
                    <a:rPr xmlns:a="http://schemas.openxmlformats.org/drawingml/2006/main" sz="5300" i="1">
                      <a:solidFill>
                        <a:srgbClr val="5E5E5E"/>
                      </a:solidFill>
                      <a:latin typeface="Cambria Math" panose="02040503050406030204" pitchFamily="18" charset="0"/>
                    </a:rPr>
                    <m:t>g</m:t>
                  </m:r>
                  <m:r>
                    <a:rPr xmlns:a="http://schemas.openxmlformats.org/drawingml/2006/main" sz="5300" i="1">
                      <a:solidFill>
                        <a:srgbClr val="5E5E5E"/>
                      </a:solidFill>
                      <a:latin typeface="Cambria Math" panose="02040503050406030204" pitchFamily="18" charset="0"/>
                    </a:rPr>
                    <m:t>)</m:t>
                  </m:r>
                </m:oMath>
              </m:oMathPara>
            </a14:m>
            <a:endParaRPr sz="5300">
              <a:solidFill>
                <a:srgbClr val="5E5E5E"/>
              </a:solidFill>
            </a:endParaRPr>
          </a:p>
        </p:txBody>
      </p:sp>
      <p:sp>
        <p:nvSpPr>
          <p:cNvPr id="277" name="“collider “"/>
          <p:cNvSpPr txBox="1"/>
          <p:nvPr/>
        </p:nvSpPr>
        <p:spPr>
          <a:xfrm>
            <a:off x="17140734" y="8167551"/>
            <a:ext cx="2001267"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r>
              <a:t>“collider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1" name="Screen Shot 2022-09-29 at 11.00.32 AM.png" descr="Screen Shot 2022-09-29 at 11.00.32 AM.png"/>
          <p:cNvPicPr>
            <a:picLocks noChangeAspect="1"/>
          </p:cNvPicPr>
          <p:nvPr/>
        </p:nvPicPr>
        <p:blipFill>
          <a:blip r:embed="rId3">
            <a:extLst/>
          </a:blip>
          <a:stretch>
            <a:fillRect/>
          </a:stretch>
        </p:blipFill>
        <p:spPr>
          <a:xfrm>
            <a:off x="-998833" y="843947"/>
            <a:ext cx="23080795" cy="12370994"/>
          </a:xfrm>
          <a:prstGeom prst="rect">
            <a:avLst/>
          </a:prstGeom>
          <a:ln w="12700">
            <a:miter lim="400000"/>
          </a:ln>
        </p:spPr>
      </p:pic>
      <p:sp>
        <p:nvSpPr>
          <p:cNvPr id="282" name="https://tobaccocontrol.bmj.com/content/tobaccocontrol/early/2021/09/16/tobaccocontrol-2021-056695.full.pdf"/>
          <p:cNvSpPr txBox="1"/>
          <p:nvPr/>
        </p:nvSpPr>
        <p:spPr>
          <a:xfrm>
            <a:off x="8552997" y="13104317"/>
            <a:ext cx="1525097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https://tobaccocontrol.bmj.com/content/tobaccocontrol/early/2021/09/16/tobaccocontrol-2021-056695.full.pdf</a:t>
            </a:r>
          </a:p>
        </p:txBody>
      </p:sp>
      <p:sp>
        <p:nvSpPr>
          <p:cNvPr id="283" name="It can get quite complicated, with external factors and  virtuous and vicious cycles"/>
          <p:cNvSpPr txBox="1"/>
          <p:nvPr/>
        </p:nvSpPr>
        <p:spPr>
          <a:xfrm>
            <a:off x="746378" y="343856"/>
            <a:ext cx="17252443"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It can get quite complicated, with external factors and  </a:t>
            </a:r>
            <a:r>
              <a:rPr b="1"/>
              <a:t>virtuous and vicious cycles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neighborhood park"/>
          <p:cNvSpPr/>
          <p:nvPr/>
        </p:nvSpPr>
        <p:spPr>
          <a:xfrm>
            <a:off x="10659198" y="7608093"/>
            <a:ext cx="3065604" cy="178593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neighborhood park</a:t>
            </a:r>
          </a:p>
        </p:txBody>
      </p:sp>
      <p:sp>
        <p:nvSpPr>
          <p:cNvPr id="288" name="population"/>
          <p:cNvSpPr txBox="1"/>
          <p:nvPr/>
        </p:nvSpPr>
        <p:spPr>
          <a:xfrm>
            <a:off x="11083582" y="2526447"/>
            <a:ext cx="221683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population</a:t>
            </a:r>
          </a:p>
        </p:txBody>
      </p:sp>
      <p:sp>
        <p:nvSpPr>
          <p:cNvPr id="289" name="Line"/>
          <p:cNvSpPr/>
          <p:nvPr/>
        </p:nvSpPr>
        <p:spPr>
          <a:xfrm>
            <a:off x="12192000" y="3430356"/>
            <a:ext cx="0" cy="1785939"/>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0" name="park…"/>
          <p:cNvSpPr txBox="1"/>
          <p:nvPr/>
        </p:nvSpPr>
        <p:spPr>
          <a:xfrm>
            <a:off x="6371305" y="5085788"/>
            <a:ext cx="1449553"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park</a:t>
            </a:r>
          </a:p>
          <a:p>
            <a:pPr defTabSz="821531">
              <a:defRPr b="1" sz="3200">
                <a:solidFill>
                  <a:srgbClr val="000000"/>
                </a:solidFill>
              </a:defRPr>
            </a:pPr>
            <a:r>
              <a:t>design</a:t>
            </a:r>
          </a:p>
        </p:txBody>
      </p:sp>
      <p:sp>
        <p:nvSpPr>
          <p:cNvPr id="291" name="Line"/>
          <p:cNvSpPr/>
          <p:nvPr/>
        </p:nvSpPr>
        <p:spPr>
          <a:xfrm>
            <a:off x="8276773" y="5646632"/>
            <a:ext cx="2734537"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2" name="competing…"/>
          <p:cNvSpPr txBox="1"/>
          <p:nvPr/>
        </p:nvSpPr>
        <p:spPr>
          <a:xfrm>
            <a:off x="17099891" y="5029141"/>
            <a:ext cx="2337132"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competing </a:t>
            </a:r>
          </a:p>
          <a:p>
            <a:pPr defTabSz="821531">
              <a:defRPr b="1" sz="3200">
                <a:solidFill>
                  <a:srgbClr val="000000"/>
                </a:solidFill>
              </a:defRPr>
            </a:pPr>
            <a:r>
              <a:t>uses</a:t>
            </a:r>
          </a:p>
        </p:txBody>
      </p:sp>
      <p:sp>
        <p:nvSpPr>
          <p:cNvPr id="293" name="Line"/>
          <p:cNvSpPr/>
          <p:nvPr/>
        </p:nvSpPr>
        <p:spPr>
          <a:xfrm flipH="1" flipV="1">
            <a:off x="13370904" y="5589984"/>
            <a:ext cx="3189224" cy="1"/>
          </a:xfrm>
          <a:prstGeom prst="line">
            <a:avLst/>
          </a:prstGeom>
          <a:ln w="63500">
            <a:solidFill>
              <a:srgbClr val="000000"/>
            </a:solidFill>
            <a:miter lim="400000"/>
            <a:tailEnd type="triangle" len="sm"/>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1" name="Connection Line"/>
          <p:cNvSpPr/>
          <p:nvPr/>
        </p:nvSpPr>
        <p:spPr>
          <a:xfrm>
            <a:off x="13376485" y="3475231"/>
            <a:ext cx="1490587" cy="4957652"/>
          </a:xfrm>
          <a:custGeom>
            <a:avLst/>
            <a:gdLst/>
            <a:ahLst/>
            <a:cxnLst>
              <a:cxn ang="0">
                <a:pos x="wd2" y="hd2"/>
              </a:cxn>
              <a:cxn ang="5400000">
                <a:pos x="wd2" y="hd2"/>
              </a:cxn>
              <a:cxn ang="10800000">
                <a:pos x="wd2" y="hd2"/>
              </a:cxn>
              <a:cxn ang="16200000">
                <a:pos x="wd2" y="hd2"/>
              </a:cxn>
            </a:cxnLst>
            <a:rect l="0" t="0" r="r" b="b"/>
            <a:pathLst>
              <a:path w="16318" h="21600" fill="norm" stroke="1" extrusionOk="0">
                <a:moveTo>
                  <a:pt x="5087" y="21600"/>
                </a:moveTo>
                <a:cubicBezTo>
                  <a:pt x="21600" y="14243"/>
                  <a:pt x="19904" y="7043"/>
                  <a:pt x="0" y="0"/>
                </a:cubicBezTo>
              </a:path>
            </a:pathLst>
          </a:custGeom>
          <a:ln w="63500">
            <a:solidFill>
              <a:srgbClr val="000000"/>
            </a:solidFill>
            <a:miter lim="400000"/>
            <a:tailEnd type="triangle"/>
          </a:ln>
          <a:effectLst>
            <a:outerShdw sx="100000" sy="100000" kx="0" ky="0" algn="b" rotWithShape="0" blurRad="266700" dist="0" dir="5400000">
              <a:srgbClr val="000000"/>
            </a:outerShdw>
          </a:effectLst>
        </p:spPr>
        <p:txBody>
          <a:bodyPr/>
          <a:lstStyle/>
          <a:p>
            <a:pPr/>
          </a:p>
        </p:txBody>
      </p:sp>
      <p:sp>
        <p:nvSpPr>
          <p:cNvPr id="295" name="choice"/>
          <p:cNvSpPr txBox="1"/>
          <p:nvPr/>
        </p:nvSpPr>
        <p:spPr>
          <a:xfrm>
            <a:off x="11467223" y="5276791"/>
            <a:ext cx="144955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choice</a:t>
            </a:r>
          </a:p>
        </p:txBody>
      </p:sp>
      <p:sp>
        <p:nvSpPr>
          <p:cNvPr id="296" name="Line"/>
          <p:cNvSpPr/>
          <p:nvPr/>
        </p:nvSpPr>
        <p:spPr>
          <a:xfrm>
            <a:off x="12194249" y="5948528"/>
            <a:ext cx="1" cy="1625204"/>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7" name="age of buildings…"/>
          <p:cNvSpPr txBox="1"/>
          <p:nvPr/>
        </p:nvSpPr>
        <p:spPr>
          <a:xfrm>
            <a:off x="4118896" y="2117833"/>
            <a:ext cx="323974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age of buildings</a:t>
            </a:r>
          </a:p>
          <a:p>
            <a:pPr defTabSz="821531">
              <a:defRPr b="1" sz="3200">
                <a:solidFill>
                  <a:srgbClr val="000000"/>
                </a:solidFill>
              </a:defRPr>
            </a:pPr>
            <a:r>
              <a:t>size of blocks</a:t>
            </a:r>
          </a:p>
        </p:txBody>
      </p:sp>
      <p:sp>
        <p:nvSpPr>
          <p:cNvPr id="298" name="Line"/>
          <p:cNvSpPr/>
          <p:nvPr/>
        </p:nvSpPr>
        <p:spPr>
          <a:xfrm>
            <a:off x="7548562" y="2393156"/>
            <a:ext cx="3182576" cy="505194"/>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9" name="Line"/>
          <p:cNvSpPr/>
          <p:nvPr/>
        </p:nvSpPr>
        <p:spPr>
          <a:xfrm>
            <a:off x="7155656" y="3360632"/>
            <a:ext cx="1" cy="1785938"/>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2" name="Connection Line"/>
          <p:cNvSpPr/>
          <p:nvPr/>
        </p:nvSpPr>
        <p:spPr>
          <a:xfrm>
            <a:off x="12419753" y="6286686"/>
            <a:ext cx="6195535" cy="5425580"/>
          </a:xfrm>
          <a:custGeom>
            <a:avLst/>
            <a:gdLst/>
            <a:ahLst/>
            <a:cxnLst>
              <a:cxn ang="0">
                <a:pos x="wd2" y="hd2"/>
              </a:cxn>
              <a:cxn ang="5400000">
                <a:pos x="wd2" y="hd2"/>
              </a:cxn>
              <a:cxn ang="10800000">
                <a:pos x="wd2" y="hd2"/>
              </a:cxn>
              <a:cxn ang="16200000">
                <a:pos x="wd2" y="hd2"/>
              </a:cxn>
            </a:cxnLst>
            <a:rect l="0" t="0" r="r" b="b"/>
            <a:pathLst>
              <a:path w="20732" h="16963" fill="norm" stroke="1" extrusionOk="0">
                <a:moveTo>
                  <a:pt x="0" y="11341"/>
                </a:moveTo>
                <a:cubicBezTo>
                  <a:pt x="14718" y="21600"/>
                  <a:pt x="21600" y="17820"/>
                  <a:pt x="20645" y="0"/>
                </a:cubicBezTo>
              </a:path>
            </a:pathLst>
          </a:custGeom>
          <a:ln w="63500">
            <a:solidFill>
              <a:srgbClr val="000000"/>
            </a:solidFill>
            <a:miter lim="400000"/>
            <a:tailEnd type="triangle"/>
          </a:ln>
        </p:spPr>
        <p:txBody>
          <a:bodyPr/>
          <a:lstStyle/>
          <a:p>
            <a:pPr/>
          </a:p>
        </p:txBody>
      </p:sp>
      <p:sp>
        <p:nvSpPr>
          <p:cNvPr id="301" name="means a positive influence"/>
          <p:cNvSpPr txBox="1"/>
          <p:nvPr/>
        </p:nvSpPr>
        <p:spPr>
          <a:xfrm>
            <a:off x="6352061" y="11474770"/>
            <a:ext cx="530994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means a positive influence</a:t>
            </a:r>
          </a:p>
        </p:txBody>
      </p:sp>
      <p:sp>
        <p:nvSpPr>
          <p:cNvPr id="302" name="means a negative influence"/>
          <p:cNvSpPr txBox="1"/>
          <p:nvPr/>
        </p:nvSpPr>
        <p:spPr>
          <a:xfrm>
            <a:off x="6355427" y="12349879"/>
            <a:ext cx="544609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means a negative influence</a:t>
            </a:r>
          </a:p>
        </p:txBody>
      </p:sp>
      <p:sp>
        <p:nvSpPr>
          <p:cNvPr id="303" name="The existence of loops in the diagram…"/>
          <p:cNvSpPr txBox="1"/>
          <p:nvPr/>
        </p:nvSpPr>
        <p:spPr>
          <a:xfrm>
            <a:off x="13692297" y="11753457"/>
            <a:ext cx="7080632" cy="11089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chemeClr val="accent5">
                    <a:hueOff val="-82419"/>
                    <a:satOff val="-9513"/>
                    <a:lumOff val="-16343"/>
                  </a:schemeClr>
                </a:solidFill>
              </a:defRPr>
            </a:pPr>
            <a:r>
              <a:t>The existence of loops in the diagram </a:t>
            </a:r>
          </a:p>
          <a:p>
            <a:pPr defTabSz="821531">
              <a:defRPr b="1" sz="3200">
                <a:solidFill>
                  <a:schemeClr val="accent5">
                    <a:hueOff val="-82419"/>
                    <a:satOff val="-9513"/>
                    <a:lumOff val="-16343"/>
                  </a:schemeClr>
                </a:solidFill>
              </a:defRPr>
            </a:pPr>
            <a:r>
              <a:rPr b="0"/>
              <a:t>entails circular causality</a:t>
            </a:r>
            <a:r>
              <a:t> </a:t>
            </a:r>
          </a:p>
        </p:txBody>
      </p:sp>
      <p:sp>
        <p:nvSpPr>
          <p:cNvPr id="304" name="Line"/>
          <p:cNvSpPr/>
          <p:nvPr/>
        </p:nvSpPr>
        <p:spPr>
          <a:xfrm>
            <a:off x="4967958" y="11787963"/>
            <a:ext cx="1056562"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5" name="Line"/>
          <p:cNvSpPr/>
          <p:nvPr/>
        </p:nvSpPr>
        <p:spPr>
          <a:xfrm>
            <a:off x="4967958" y="12663072"/>
            <a:ext cx="1058348" cy="1"/>
          </a:xfrm>
          <a:prstGeom prst="line">
            <a:avLst/>
          </a:prstGeom>
          <a:ln w="63500">
            <a:solidFill>
              <a:srgbClr val="000000"/>
            </a:solidFill>
            <a:miter lim="400000"/>
            <a:tailEnd type="triangle" len="sm"/>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6" name="Causal Diagram for What Makes a “Good” Park"/>
          <p:cNvSpPr txBox="1"/>
          <p:nvPr/>
        </p:nvSpPr>
        <p:spPr>
          <a:xfrm>
            <a:off x="6125032" y="354193"/>
            <a:ext cx="12133936"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000000"/>
                </a:solidFill>
              </a:defRPr>
            </a:lvl1pPr>
          </a:lstStyle>
          <a:p>
            <a:pPr/>
            <a:r>
              <a:t>Causal Diagram for What Makes a “Good” Park</a:t>
            </a:r>
          </a:p>
        </p:txBody>
      </p:sp>
      <p:sp>
        <p:nvSpPr>
          <p:cNvPr id="307" name="Jacobs, Ch  22, pp. 565"/>
          <p:cNvSpPr txBox="1"/>
          <p:nvPr/>
        </p:nvSpPr>
        <p:spPr>
          <a:xfrm>
            <a:off x="19135902" y="1013917"/>
            <a:ext cx="33841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Jacobs, Ch  22, pp. 565</a:t>
            </a:r>
          </a:p>
        </p:txBody>
      </p:sp>
      <p:sp>
        <p:nvSpPr>
          <p:cNvPr id="308" name="“Any single factor about the park is slippery as an eel, it can potentially mean any number of things”"/>
          <p:cNvSpPr txBox="1"/>
          <p:nvPr/>
        </p:nvSpPr>
        <p:spPr>
          <a:xfrm>
            <a:off x="9618573" y="1551972"/>
            <a:ext cx="145956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“Any single factor about the park is slippery as an eel, it can potentially mean any number of things”</a:t>
            </a:r>
          </a:p>
        </p:txBody>
      </p:sp>
      <p:sp>
        <p:nvSpPr>
          <p:cNvPr id="309" name="Your first assignment"/>
          <p:cNvSpPr txBox="1"/>
          <p:nvPr/>
        </p:nvSpPr>
        <p:spPr>
          <a:xfrm>
            <a:off x="20334136" y="3058770"/>
            <a:ext cx="32016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Your first assignment</a:t>
            </a:r>
          </a:p>
        </p:txBody>
      </p:sp>
      <p:sp>
        <p:nvSpPr>
          <p:cNvPr id="310" name="Virtuous and vicious cycles calls for &quot;policymaking in the loop”"/>
          <p:cNvSpPr txBox="1"/>
          <p:nvPr/>
        </p:nvSpPr>
        <p:spPr>
          <a:xfrm>
            <a:off x="12621751" y="13053670"/>
            <a:ext cx="92217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Virtuous and vicious cycles calls for "policymaking in the loop”</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The kind of problem a city is”"/>
          <p:cNvSpPr txBox="1"/>
          <p:nvPr>
            <p:ph type="body" sz="quarter" idx="1"/>
          </p:nvPr>
        </p:nvSpPr>
        <p:spPr>
          <a:xfrm>
            <a:off x="5030390" y="1698834"/>
            <a:ext cx="14716126" cy="1589486"/>
          </a:xfrm>
          <a:prstGeom prst="rect">
            <a:avLst/>
          </a:prstGeom>
        </p:spPr>
        <p:txBody>
          <a:bodyPr/>
          <a:lstStyle/>
          <a:p>
            <a:pPr/>
            <a:r>
              <a:t>“The kind of problem a city is”</a:t>
            </a:r>
          </a:p>
        </p:txBody>
      </p:sp>
      <p:sp>
        <p:nvSpPr>
          <p:cNvPr id="317" name="Ways of scientific thinking"/>
          <p:cNvSpPr txBox="1"/>
          <p:nvPr/>
        </p:nvSpPr>
        <p:spPr>
          <a:xfrm>
            <a:off x="4578397" y="3340334"/>
            <a:ext cx="533311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Ways of </a:t>
            </a:r>
            <a:r>
              <a:rPr i="1"/>
              <a:t>scientific</a:t>
            </a:r>
            <a:r>
              <a:t> thinking </a:t>
            </a:r>
          </a:p>
        </p:txBody>
      </p:sp>
      <p:sp>
        <p:nvSpPr>
          <p:cNvPr id="318" name="Merely to think about cities and get somewhere, one of the main things to know is what kind of problem cities pose.…"/>
          <p:cNvSpPr txBox="1"/>
          <p:nvPr/>
        </p:nvSpPr>
        <p:spPr>
          <a:xfrm>
            <a:off x="4667958" y="4507478"/>
            <a:ext cx="16406620" cy="22875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ts val="6200"/>
              </a:lnSpc>
              <a:spcBef>
                <a:spcPts val="1600"/>
              </a:spcBef>
              <a:defRPr sz="3200">
                <a:solidFill>
                  <a:srgbClr val="121212"/>
                </a:solidFill>
                <a:latin typeface="Times Roman"/>
                <a:ea typeface="Times Roman"/>
                <a:cs typeface="Times Roman"/>
                <a:sym typeface="Times Roman"/>
              </a:defRPr>
            </a:pPr>
            <a:r>
              <a:t>Merely to think about cities and get somewhere, one of the main things to know is what kind of problem cities pose.</a:t>
            </a:r>
          </a:p>
          <a:p>
            <a:pPr algn="l" defTabSz="642937">
              <a:lnSpc>
                <a:spcPts val="6200"/>
              </a:lnSpc>
              <a:spcBef>
                <a:spcPts val="1600"/>
              </a:spcBef>
              <a:defRPr sz="3200">
                <a:solidFill>
                  <a:srgbClr val="121212"/>
                </a:solidFill>
                <a:latin typeface="Times Roman"/>
                <a:ea typeface="Times Roman"/>
                <a:cs typeface="Times Roman"/>
                <a:sym typeface="Times Roman"/>
              </a:defRPr>
            </a:pPr>
            <a:r>
              <a:t>Which. avenues of thinking are apt to be useful and to help yield the truth depends not on -how we might prefer to think about a subject, but rather on the inherent nature of the subject itself. </a:t>
            </a:r>
          </a:p>
        </p:txBody>
      </p:sp>
      <p:sp>
        <p:nvSpPr>
          <p:cNvPr id="319" name="Weaver’s Classification of Problems in Science…"/>
          <p:cNvSpPr txBox="1"/>
          <p:nvPr/>
        </p:nvSpPr>
        <p:spPr>
          <a:xfrm>
            <a:off x="4823218" y="8440691"/>
            <a:ext cx="9538133" cy="20745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Weaver’s Classification of Problems in Science   </a:t>
            </a:r>
          </a:p>
          <a:p>
            <a:pPr lvl="8" indent="1828800" algn="l" defTabSz="821531">
              <a:defRPr sz="3200">
                <a:solidFill>
                  <a:srgbClr val="000000"/>
                </a:solidFill>
              </a:defRPr>
            </a:pPr>
            <a:r>
              <a:t>1. Simplicity</a:t>
            </a:r>
          </a:p>
          <a:p>
            <a:pPr lvl="8" indent="1828800" algn="l" defTabSz="821531">
              <a:defRPr sz="3200">
                <a:solidFill>
                  <a:srgbClr val="000000"/>
                </a:solidFill>
              </a:defRPr>
            </a:pPr>
            <a:r>
              <a:t>2. Disorganized complexity </a:t>
            </a:r>
          </a:p>
          <a:p>
            <a:pPr lvl="8" indent="1828800" algn="l" defTabSz="821531">
              <a:defRPr sz="3200">
                <a:solidFill>
                  <a:srgbClr val="000000"/>
                </a:solidFill>
              </a:defRPr>
            </a:pPr>
            <a:r>
              <a:t>3. Organized complexity</a:t>
            </a:r>
          </a:p>
        </p:txBody>
      </p:sp>
      <p:sp>
        <p:nvSpPr>
          <p:cNvPr id="320" name="J. Jacobs 1961:  The death and life of great American cities, ch. 22"/>
          <p:cNvSpPr txBox="1"/>
          <p:nvPr/>
        </p:nvSpPr>
        <p:spPr>
          <a:xfrm>
            <a:off x="15231740" y="3050464"/>
            <a:ext cx="8718068" cy="47767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2200">
                <a:solidFill>
                  <a:srgbClr val="FFFFFF"/>
                </a:solidFill>
                <a:latin typeface="Helvetica Neue Medium"/>
                <a:ea typeface="Helvetica Neue Medium"/>
                <a:cs typeface="Helvetica Neue Medium"/>
                <a:sym typeface="Helvetica Neue Medium"/>
              </a:defRPr>
            </a:lvl1pPr>
          </a:lstStyle>
          <a:p>
            <a:pPr/>
            <a:r>
              <a:t>J. Jacobs 1961:  The death and life of great American cities, ch. 22</a:t>
            </a:r>
          </a:p>
        </p:txBody>
      </p:sp>
      <p:sp>
        <p:nvSpPr>
          <p:cNvPr id="321" name="Line"/>
          <p:cNvSpPr/>
          <p:nvPr/>
        </p:nvSpPr>
        <p:spPr>
          <a:xfrm>
            <a:off x="11557000" y="10316927"/>
            <a:ext cx="2225294" cy="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322" name="How should we build a theory of cities?"/>
          <p:cNvSpPr txBox="1"/>
          <p:nvPr/>
        </p:nvSpPr>
        <p:spPr>
          <a:xfrm>
            <a:off x="8445550" y="377359"/>
            <a:ext cx="749290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How should we build a theory of cities?</a:t>
            </a:r>
          </a:p>
        </p:txBody>
      </p:sp>
      <p:sp>
        <p:nvSpPr>
          <p:cNvPr id="323" name="cities"/>
          <p:cNvSpPr txBox="1"/>
          <p:nvPr/>
        </p:nvSpPr>
        <p:spPr>
          <a:xfrm>
            <a:off x="14117967" y="10024371"/>
            <a:ext cx="110835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cities</a:t>
            </a:r>
          </a:p>
        </p:txBody>
      </p:sp>
      <p:sp>
        <p:nvSpPr>
          <p:cNvPr id="324" name="https://www.jstor.org/stable/27826254"/>
          <p:cNvSpPr txBox="1"/>
          <p:nvPr/>
        </p:nvSpPr>
        <p:spPr>
          <a:xfrm>
            <a:off x="19656990" y="9249389"/>
            <a:ext cx="465839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200"/>
              </a:spcBef>
              <a:defRPr sz="2300">
                <a:solidFill>
                  <a:srgbClr val="000000"/>
                </a:solidFill>
                <a:latin typeface="Times Roman"/>
                <a:ea typeface="Times Roman"/>
                <a:cs typeface="Times Roman"/>
                <a:sym typeface="Times Roman"/>
              </a:defRPr>
            </a:lvl1pPr>
          </a:lstStyle>
          <a:p>
            <a:pPr/>
            <a:r>
              <a:t>https://www.jstor.org/stable/27826254 </a:t>
            </a:r>
          </a:p>
        </p:txBody>
      </p:sp>
      <p:sp>
        <p:nvSpPr>
          <p:cNvPr id="325" name="W. Weaver 1948 , Science and Complexity"/>
          <p:cNvSpPr txBox="1"/>
          <p:nvPr/>
        </p:nvSpPr>
        <p:spPr>
          <a:xfrm>
            <a:off x="17959877" y="8734679"/>
            <a:ext cx="6284596" cy="4733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W. Weaver 1948 , Science and Complexity</a:t>
            </a:r>
          </a:p>
        </p:txBody>
      </p:sp>
      <p:sp>
        <p:nvSpPr>
          <p:cNvPr id="326" name="Jacobs"/>
          <p:cNvSpPr txBox="1"/>
          <p:nvPr/>
        </p:nvSpPr>
        <p:spPr>
          <a:xfrm>
            <a:off x="12084735" y="10365472"/>
            <a:ext cx="11698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Jacobs</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1. Simplicity"/>
          <p:cNvSpPr txBox="1"/>
          <p:nvPr/>
        </p:nvSpPr>
        <p:spPr>
          <a:xfrm>
            <a:off x="-1216320" y="1595686"/>
            <a:ext cx="5054093"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8" indent="1828800" algn="l" defTabSz="821531">
              <a:defRPr b="1" sz="4200">
                <a:solidFill>
                  <a:schemeClr val="accent5">
                    <a:hueOff val="-82419"/>
                    <a:satOff val="-9513"/>
                    <a:lumOff val="-16343"/>
                  </a:schemeClr>
                </a:solidFill>
              </a:defRPr>
            </a:pPr>
            <a:r>
              <a:t>1. Simplicity</a:t>
            </a:r>
          </a:p>
        </p:txBody>
      </p:sp>
      <p:sp>
        <p:nvSpPr>
          <p:cNvPr id="331" name="2. Disorganized Complexity"/>
          <p:cNvSpPr txBox="1"/>
          <p:nvPr/>
        </p:nvSpPr>
        <p:spPr>
          <a:xfrm>
            <a:off x="-1181915" y="6831452"/>
            <a:ext cx="8921243" cy="7751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8" indent="1828800" algn="l" defTabSz="821531">
              <a:defRPr b="1" sz="4200">
                <a:solidFill>
                  <a:schemeClr val="accent5">
                    <a:hueOff val="-82419"/>
                    <a:satOff val="-9513"/>
                    <a:lumOff val="-16343"/>
                  </a:schemeClr>
                </a:solidFill>
              </a:defRPr>
            </a:pPr>
            <a:r>
              <a:t>2. Disorganized Complexity</a:t>
            </a:r>
          </a:p>
        </p:txBody>
      </p:sp>
      <p:sp>
        <p:nvSpPr>
          <p:cNvPr id="332" name="2 variables…"/>
          <p:cNvSpPr txBox="1"/>
          <p:nvPr/>
        </p:nvSpPr>
        <p:spPr>
          <a:xfrm>
            <a:off x="692570" y="2657988"/>
            <a:ext cx="18463465" cy="33029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200">
                <a:solidFill>
                  <a:srgbClr val="000000"/>
                </a:solidFill>
              </a:defRPr>
            </a:pPr>
            <a:r>
              <a:t>2 variables</a:t>
            </a:r>
          </a:p>
          <a:p>
            <a:pPr algn="l" defTabSz="821531">
              <a:defRPr sz="4200">
                <a:solidFill>
                  <a:srgbClr val="000000"/>
                </a:solidFill>
              </a:defRPr>
            </a:pPr>
            <a:r>
              <a:t>clear case and effect</a:t>
            </a:r>
          </a:p>
          <a:p>
            <a:pPr algn="l" defTabSz="821531">
              <a:defRPr sz="4200">
                <a:solidFill>
                  <a:srgbClr val="000000"/>
                </a:solidFill>
              </a:defRPr>
            </a:pPr>
            <a:r>
              <a:t>determinism</a:t>
            </a:r>
          </a:p>
          <a:p>
            <a:pPr algn="l" defTabSz="821531">
              <a:defRPr sz="4200">
                <a:solidFill>
                  <a:srgbClr val="000000"/>
                </a:solidFill>
              </a:defRPr>
            </a:pPr>
          </a:p>
          <a:p>
            <a:pPr algn="l" defTabSz="821531">
              <a:defRPr sz="4200">
                <a:solidFill>
                  <a:srgbClr val="000000"/>
                </a:solidFill>
              </a:defRPr>
            </a:pPr>
            <a:r>
              <a:t>Examples: solar system, demand curve, representative agent u-maximization</a:t>
            </a:r>
          </a:p>
        </p:txBody>
      </p:sp>
      <p:sp>
        <p:nvSpPr>
          <p:cNvPr id="333" name="large number of identical components…"/>
          <p:cNvSpPr txBox="1"/>
          <p:nvPr/>
        </p:nvSpPr>
        <p:spPr>
          <a:xfrm>
            <a:off x="677623" y="7961404"/>
            <a:ext cx="13137999" cy="52079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200">
                <a:solidFill>
                  <a:srgbClr val="000000"/>
                </a:solidFill>
              </a:defRPr>
            </a:pPr>
            <a:r>
              <a:t>large number of identical components </a:t>
            </a:r>
          </a:p>
          <a:p>
            <a:pPr algn="l" defTabSz="821531">
              <a:defRPr sz="4200">
                <a:solidFill>
                  <a:srgbClr val="000000"/>
                </a:solidFill>
              </a:defRPr>
            </a:pPr>
          </a:p>
          <a:p>
            <a:pPr algn="l" defTabSz="821531">
              <a:defRPr sz="4200">
                <a:solidFill>
                  <a:srgbClr val="000000"/>
                </a:solidFill>
              </a:defRPr>
            </a:pPr>
            <a:r>
              <a:t>no history  (do we care about history of a gas?)</a:t>
            </a:r>
          </a:p>
          <a:p>
            <a:pPr algn="l" defTabSz="821531">
              <a:defRPr sz="4200">
                <a:solidFill>
                  <a:srgbClr val="000000"/>
                </a:solidFill>
              </a:defRPr>
            </a:pPr>
          </a:p>
          <a:p>
            <a:pPr algn="l" defTabSz="821531">
              <a:defRPr sz="4200">
                <a:solidFill>
                  <a:srgbClr val="000000"/>
                </a:solidFill>
              </a:defRPr>
            </a:pPr>
            <a:r>
              <a:t>ask only average questions  (temperature, pressure,…)</a:t>
            </a:r>
          </a:p>
          <a:p>
            <a:pPr algn="l" defTabSz="821531">
              <a:defRPr sz="4200">
                <a:solidFill>
                  <a:srgbClr val="000000"/>
                </a:solidFill>
              </a:defRPr>
            </a:pPr>
          </a:p>
          <a:p>
            <a:pPr algn="l" defTabSz="821531">
              <a:defRPr sz="4200">
                <a:solidFill>
                  <a:srgbClr val="000000"/>
                </a:solidFill>
              </a:defRPr>
            </a:pPr>
          </a:p>
          <a:p>
            <a:pPr algn="l" defTabSz="821531">
              <a:defRPr sz="3200">
                <a:solidFill>
                  <a:srgbClr val="000000"/>
                </a:solidFill>
              </a:defRPr>
            </a:pPr>
            <a:r>
              <a:rPr sz="4200"/>
              <a:t>gases and liquids, telephone exchanges, insurance</a:t>
            </a:r>
            <a:r>
              <a:t>  </a:t>
            </a:r>
          </a:p>
        </p:txBody>
      </p:sp>
      <p:sp>
        <p:nvSpPr>
          <p:cNvPr id="334" name="credit: wikimedia commons"/>
          <p:cNvSpPr txBox="1"/>
          <p:nvPr/>
        </p:nvSpPr>
        <p:spPr>
          <a:xfrm>
            <a:off x="15356049" y="9859686"/>
            <a:ext cx="3826613" cy="4776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200">
                <a:solidFill>
                  <a:srgbClr val="000000"/>
                </a:solidFill>
              </a:defRPr>
            </a:lvl1pPr>
          </a:lstStyle>
          <a:p>
            <a:pPr/>
            <a:r>
              <a:t>credit: wikimedia commons</a:t>
            </a:r>
          </a:p>
        </p:txBody>
      </p:sp>
      <p:sp>
        <p:nvSpPr>
          <p:cNvPr id="335" name="Equation"/>
          <p:cNvSpPr txBox="1"/>
          <p:nvPr/>
        </p:nvSpPr>
        <p:spPr>
          <a:xfrm>
            <a:off x="19167124" y="7783822"/>
            <a:ext cx="1818034" cy="60814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500" i="1">
                      <a:solidFill>
                        <a:srgbClr val="000000"/>
                      </a:solidFill>
                      <a:latin typeface="Cambria Math" panose="02040503050406030204" pitchFamily="18" charset="0"/>
                    </a:rPr>
                    <m:t>∼</m:t>
                  </m:r>
                  <m:sSup>
                    <m:e>
                      <m:r>
                        <a:rPr xmlns:a="http://schemas.openxmlformats.org/drawingml/2006/main" sz="5500" i="1">
                          <a:solidFill>
                            <a:srgbClr val="000000"/>
                          </a:solidFill>
                          <a:latin typeface="Cambria Math" panose="02040503050406030204" pitchFamily="18" charset="0"/>
                        </a:rPr>
                        <m:t>10</m:t>
                      </m:r>
                    </m:e>
                    <m:sup>
                      <m:r>
                        <a:rPr xmlns:a="http://schemas.openxmlformats.org/drawingml/2006/main" sz="5500" i="1">
                          <a:solidFill>
                            <a:srgbClr val="000000"/>
                          </a:solidFill>
                          <a:latin typeface="Cambria Math" panose="02040503050406030204" pitchFamily="18" charset="0"/>
                        </a:rPr>
                        <m:t>26</m:t>
                      </m:r>
                    </m:sup>
                  </m:sSup>
                </m:oMath>
              </m:oMathPara>
            </a14:m>
            <a:endParaRPr sz="5500"/>
          </a:p>
        </p:txBody>
      </p:sp>
      <p:sp>
        <p:nvSpPr>
          <p:cNvPr id="336" name="Oval"/>
          <p:cNvSpPr/>
          <p:nvPr/>
        </p:nvSpPr>
        <p:spPr>
          <a:xfrm>
            <a:off x="14712308" y="2767911"/>
            <a:ext cx="4297938" cy="1270001"/>
          </a:xfrm>
          <a:prstGeom prst="ellipse">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37" name="Circle"/>
          <p:cNvSpPr/>
          <p:nvPr/>
        </p:nvSpPr>
        <p:spPr>
          <a:xfrm>
            <a:off x="16226276" y="2435698"/>
            <a:ext cx="1270001" cy="1270001"/>
          </a:xfrm>
          <a:prstGeom prst="ellipse">
            <a:avLst/>
          </a:prstGeom>
          <a:solidFill>
            <a:schemeClr val="accent4">
              <a:hueOff val="-476017"/>
              <a:lumOff val="-10042"/>
            </a:scheme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38" name="Circle"/>
          <p:cNvSpPr/>
          <p:nvPr/>
        </p:nvSpPr>
        <p:spPr>
          <a:xfrm>
            <a:off x="18509034" y="2766893"/>
            <a:ext cx="607610" cy="607610"/>
          </a:xfrm>
          <a:prstGeom prst="ellipse">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39" name="Line"/>
          <p:cNvSpPr/>
          <p:nvPr/>
        </p:nvSpPr>
        <p:spPr>
          <a:xfrm>
            <a:off x="17444313" y="3270722"/>
            <a:ext cx="1952922" cy="1295368"/>
          </a:xfrm>
          <a:custGeom>
            <a:avLst/>
            <a:gdLst/>
            <a:ahLst/>
            <a:cxnLst>
              <a:cxn ang="0">
                <a:pos x="wd2" y="hd2"/>
              </a:cxn>
              <a:cxn ang="5400000">
                <a:pos x="wd2" y="hd2"/>
              </a:cxn>
              <a:cxn ang="10800000">
                <a:pos x="wd2" y="hd2"/>
              </a:cxn>
              <a:cxn ang="16200000">
                <a:pos x="wd2" y="hd2"/>
              </a:cxn>
            </a:cxnLst>
            <a:rect l="0" t="0" r="r" b="b"/>
            <a:pathLst>
              <a:path w="21135" h="21195" fill="norm" stroke="1" extrusionOk="0">
                <a:moveTo>
                  <a:pt x="20913" y="0"/>
                </a:moveTo>
                <a:cubicBezTo>
                  <a:pt x="21600" y="5055"/>
                  <a:pt x="20674" y="10303"/>
                  <a:pt x="18414" y="14169"/>
                </a:cubicBezTo>
                <a:cubicBezTo>
                  <a:pt x="16314" y="17760"/>
                  <a:pt x="13322" y="19731"/>
                  <a:pt x="10207" y="20625"/>
                </a:cubicBezTo>
                <a:cubicBezTo>
                  <a:pt x="6811" y="21600"/>
                  <a:pt x="3310" y="21322"/>
                  <a:pt x="0" y="19815"/>
                </a:cubicBezTo>
              </a:path>
            </a:pathLst>
          </a:custGeom>
          <a:ln w="25400">
            <a:solidFill>
              <a:schemeClr val="accent5">
                <a:hueOff val="-82419"/>
                <a:satOff val="-9513"/>
                <a:lumOff val="-16343"/>
              </a:schemeClr>
            </a:solidFill>
            <a:miter lim="400000"/>
            <a:headEnd type="triangle"/>
          </a:ln>
        </p:spPr>
        <p:txBody>
          <a:bodyPr lIns="50800" tIns="50800" rIns="50800" bIns="50800" anchor="ctr"/>
          <a:lstStyle/>
          <a:p>
            <a:pPr/>
          </a:p>
        </p:txBody>
      </p:sp>
      <p:sp>
        <p:nvSpPr>
          <p:cNvPr id="340" name="solar system"/>
          <p:cNvSpPr txBox="1"/>
          <p:nvPr/>
        </p:nvSpPr>
        <p:spPr>
          <a:xfrm>
            <a:off x="19656602" y="4078775"/>
            <a:ext cx="183611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solar system</a:t>
            </a:r>
          </a:p>
        </p:txBody>
      </p:sp>
      <p:pic>
        <p:nvPicPr>
          <p:cNvPr id="341" name="Unknown.jpeg" descr="Unknown.jpeg"/>
          <p:cNvPicPr>
            <a:picLocks noChangeAspect="1"/>
          </p:cNvPicPr>
          <p:nvPr/>
        </p:nvPicPr>
        <p:blipFill>
          <a:blip r:embed="rId3">
            <a:extLst/>
          </a:blip>
          <a:stretch>
            <a:fillRect/>
          </a:stretch>
        </p:blipFill>
        <p:spPr>
          <a:xfrm>
            <a:off x="15551318" y="6384795"/>
            <a:ext cx="3436073" cy="3405664"/>
          </a:xfrm>
          <a:prstGeom prst="rect">
            <a:avLst/>
          </a:prstGeom>
          <a:ln w="12700">
            <a:miter lim="400000"/>
          </a:ln>
        </p:spPr>
      </p:pic>
      <p:sp>
        <p:nvSpPr>
          <p:cNvPr id="342" name="gas in a box"/>
          <p:cNvSpPr txBox="1"/>
          <p:nvPr/>
        </p:nvSpPr>
        <p:spPr>
          <a:xfrm>
            <a:off x="19399644" y="9030695"/>
            <a:ext cx="177393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gas in a box</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3. Organized Complexity"/>
          <p:cNvSpPr txBox="1"/>
          <p:nvPr/>
        </p:nvSpPr>
        <p:spPr>
          <a:xfrm>
            <a:off x="2318472" y="1544649"/>
            <a:ext cx="6362219"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chemeClr val="accent5">
                    <a:hueOff val="-82419"/>
                    <a:satOff val="-9513"/>
                    <a:lumOff val="-16343"/>
                  </a:schemeClr>
                </a:solidFill>
              </a:defRPr>
            </a:lvl1pPr>
          </a:lstStyle>
          <a:p>
            <a:pPr/>
            <a:r>
              <a:t>3. Organized Complexity</a:t>
            </a:r>
          </a:p>
        </p:txBody>
      </p:sp>
      <p:sp>
        <p:nvSpPr>
          <p:cNvPr id="347" name="complex adaptive systems"/>
          <p:cNvSpPr txBox="1"/>
          <p:nvPr/>
        </p:nvSpPr>
        <p:spPr>
          <a:xfrm>
            <a:off x="18067946" y="1587994"/>
            <a:ext cx="5796510"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complex adaptive systems</a:t>
            </a:r>
          </a:p>
        </p:txBody>
      </p:sp>
      <p:sp>
        <p:nvSpPr>
          <p:cNvPr id="348" name="They are all problems which involve dealing simultaneously with a sizable number of factors, which are interrelated into an organic whole…"/>
          <p:cNvSpPr txBox="1"/>
          <p:nvPr/>
        </p:nvSpPr>
        <p:spPr>
          <a:xfrm>
            <a:off x="2913723" y="3716337"/>
            <a:ext cx="18556554" cy="628332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ts val="7400"/>
              </a:lnSpc>
              <a:spcBef>
                <a:spcPts val="1600"/>
              </a:spcBef>
              <a:defRPr sz="4200">
                <a:solidFill>
                  <a:srgbClr val="282828"/>
                </a:solidFill>
                <a:latin typeface="Times Roman"/>
                <a:ea typeface="Times Roman"/>
                <a:cs typeface="Times Roman"/>
                <a:sym typeface="Times Roman"/>
              </a:defRPr>
            </a:pPr>
            <a:r>
              <a:t>They are all problems which involve dealing simul­taneously with a sizable number of factors, which are interrelated into an organic whole</a:t>
            </a:r>
          </a:p>
          <a:p>
            <a:pPr algn="l" defTabSz="642937">
              <a:lnSpc>
                <a:spcPts val="7400"/>
              </a:lnSpc>
              <a:spcBef>
                <a:spcPts val="1600"/>
              </a:spcBef>
              <a:defRPr sz="4200">
                <a:solidFill>
                  <a:srgbClr val="282828"/>
                </a:solidFill>
                <a:latin typeface="Times Roman"/>
                <a:ea typeface="Times Roman"/>
                <a:cs typeface="Times Roman"/>
                <a:sym typeface="Times Roman"/>
              </a:defRPr>
            </a:pPr>
          </a:p>
          <a:p>
            <a:pPr algn="l" defTabSz="642937">
              <a:lnSpc>
                <a:spcPts val="7400"/>
              </a:lnSpc>
              <a:spcBef>
                <a:spcPts val="1600"/>
              </a:spcBef>
              <a:defRPr sz="4200">
                <a:solidFill>
                  <a:srgbClr val="282828"/>
                </a:solidFill>
                <a:latin typeface="Times Roman"/>
                <a:ea typeface="Times Roman"/>
                <a:cs typeface="Times Roman"/>
                <a:sym typeface="Times Roman"/>
              </a:defRPr>
            </a:pPr>
            <a:r>
              <a:t>Although the interrelations of their many factors are complex, there is nothing accidental or irrational about the ways in which these factors affect each other.        </a:t>
            </a:r>
          </a:p>
          <a:p>
            <a:pPr algn="l" defTabSz="642937">
              <a:lnSpc>
                <a:spcPts val="7400"/>
              </a:lnSpc>
              <a:spcBef>
                <a:spcPts val="1600"/>
              </a:spcBef>
              <a:defRPr sz="4200">
                <a:solidFill>
                  <a:srgbClr val="282828"/>
                </a:solidFill>
                <a:latin typeface="Times Roman"/>
                <a:ea typeface="Times Roman"/>
                <a:cs typeface="Times Roman"/>
                <a:sym typeface="Times Roman"/>
              </a:defRPr>
            </a:pPr>
          </a:p>
          <a:p>
            <a:pPr algn="l" defTabSz="642937">
              <a:lnSpc>
                <a:spcPts val="7400"/>
              </a:lnSpc>
              <a:spcBef>
                <a:spcPts val="1600"/>
              </a:spcBef>
              <a:defRPr sz="4200">
                <a:solidFill>
                  <a:srgbClr val="282828"/>
                </a:solidFill>
                <a:latin typeface="Times Roman"/>
                <a:ea typeface="Times Roman"/>
                <a:cs typeface="Times Roman"/>
                <a:sym typeface="Times Roman"/>
              </a:defRPr>
            </a:pPr>
            <a:r>
              <a:t>We cannot even analyze the virtues and the faults, diagnose the trouble or consider helpful changes, without going at them as problems of “organized complexity”.  </a:t>
            </a:r>
          </a:p>
        </p:txBody>
      </p:sp>
      <p:sp>
        <p:nvSpPr>
          <p:cNvPr id="349" name="or simply “Complex Systems”"/>
          <p:cNvSpPr txBox="1"/>
          <p:nvPr/>
        </p:nvSpPr>
        <p:spPr>
          <a:xfrm>
            <a:off x="19056730" y="2329078"/>
            <a:ext cx="4863339"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or simply “Complex Systems”</a:t>
            </a:r>
          </a:p>
        </p:txBody>
      </p:sp>
      <p:sp>
        <p:nvSpPr>
          <p:cNvPr id="350" name="Line"/>
          <p:cNvSpPr/>
          <p:nvPr/>
        </p:nvSpPr>
        <p:spPr>
          <a:xfrm>
            <a:off x="9719187" y="2134776"/>
            <a:ext cx="8063446" cy="1"/>
          </a:xfrm>
          <a:prstGeom prst="line">
            <a:avLst/>
          </a:prstGeom>
          <a:ln w="25400">
            <a:solidFill>
              <a:srgbClr val="000000"/>
            </a:solidFill>
            <a:miter lim="400000"/>
            <a:tailEnd type="triangle"/>
          </a:ln>
        </p:spPr>
        <p:txBody>
          <a:bodyPr lIns="50800" tIns="50800" rIns="50800" bIns="50800" anchor="ctr"/>
          <a:lstStyle/>
          <a:p>
            <a:pPr/>
          </a:p>
        </p:txBody>
      </p:sp>
      <p:sp>
        <p:nvSpPr>
          <p:cNvPr id="351" name="today we call them:"/>
          <p:cNvSpPr txBox="1"/>
          <p:nvPr/>
        </p:nvSpPr>
        <p:spPr>
          <a:xfrm>
            <a:off x="14770608" y="1701518"/>
            <a:ext cx="276758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today we call them:</a:t>
            </a:r>
          </a:p>
        </p:txBody>
      </p:sp>
      <p:sp>
        <p:nvSpPr>
          <p:cNvPr id="352" name="Diverse, interdependent agents…"/>
          <p:cNvSpPr txBox="1"/>
          <p:nvPr/>
        </p:nvSpPr>
        <p:spPr>
          <a:xfrm>
            <a:off x="16329558" y="10414991"/>
            <a:ext cx="6930696" cy="28823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600"/>
            </a:pPr>
            <a:r>
              <a:t>Diverse, interdependent agents</a:t>
            </a:r>
          </a:p>
          <a:p>
            <a:pPr algn="l">
              <a:defRPr b="1" sz="3600"/>
            </a:pPr>
            <a:r>
              <a:t>Connectivity structure</a:t>
            </a:r>
          </a:p>
          <a:p>
            <a:pPr algn="l">
              <a:defRPr b="1" sz="3600"/>
            </a:pPr>
            <a:r>
              <a:t>Information and Learning</a:t>
            </a:r>
          </a:p>
          <a:p>
            <a:pPr algn="l">
              <a:defRPr b="1" sz="3600"/>
            </a:pPr>
            <a:r>
              <a:t>Costs vs benefits</a:t>
            </a:r>
          </a:p>
          <a:p>
            <a:pPr algn="l">
              <a:defRPr b="1" sz="3600"/>
            </a:pPr>
            <a:r>
              <a:t>History</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A growing number of people have begun, gradually, to think of cities as problems of organized complexity - organisms that are replete with unexamined, but obviously intricately interconnected, and surely understandable, relationships.”"/>
          <p:cNvSpPr txBox="1"/>
          <p:nvPr/>
        </p:nvSpPr>
        <p:spPr>
          <a:xfrm>
            <a:off x="3555930" y="3282831"/>
            <a:ext cx="19645766" cy="2124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821531">
              <a:defRPr sz="4200">
                <a:solidFill>
                  <a:srgbClr val="000000"/>
                </a:solidFill>
                <a:latin typeface="Times Roman"/>
                <a:ea typeface="Times Roman"/>
                <a:cs typeface="Times Roman"/>
                <a:sym typeface="Times Roman"/>
              </a:defRPr>
            </a:pPr>
            <a:r>
              <a:t>“A growing number of people have begun, gradually, to think of cities as problems of </a:t>
            </a:r>
            <a:r>
              <a:rPr i="1"/>
              <a:t>organized complexity</a:t>
            </a:r>
            <a:r>
              <a:t> - organisms that are replete with unexamined, but obviously intricately interconnected, and surely understandable, relationships.”</a:t>
            </a:r>
          </a:p>
        </p:txBody>
      </p:sp>
      <p:sp>
        <p:nvSpPr>
          <p:cNvPr id="357" name="1. Think about processes…"/>
          <p:cNvSpPr txBox="1"/>
          <p:nvPr/>
        </p:nvSpPr>
        <p:spPr>
          <a:xfrm>
            <a:off x="3951287" y="7162413"/>
            <a:ext cx="12342699" cy="33659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4200">
                <a:solidFill>
                  <a:schemeClr val="accent5">
                    <a:hueOff val="-82419"/>
                    <a:satOff val="-9513"/>
                    <a:lumOff val="-16343"/>
                  </a:schemeClr>
                </a:solidFill>
              </a:defRPr>
            </a:pPr>
            <a:r>
              <a:t>1. Think about processes</a:t>
            </a:r>
          </a:p>
          <a:p>
            <a:pPr algn="l" defTabSz="821531">
              <a:defRPr b="1" sz="4200"/>
            </a:pPr>
          </a:p>
          <a:p>
            <a:pPr algn="l" defTabSz="821531">
              <a:defRPr b="1" sz="4200">
                <a:solidFill>
                  <a:schemeClr val="accent5">
                    <a:hueOff val="-82419"/>
                    <a:satOff val="-9513"/>
                    <a:lumOff val="-16343"/>
                  </a:schemeClr>
                </a:solidFill>
              </a:defRPr>
            </a:pPr>
            <a:r>
              <a:t>2. Think inductively, from particulars to generals</a:t>
            </a:r>
          </a:p>
          <a:p>
            <a:pPr algn="l" defTabSz="821531">
              <a:defRPr b="1" sz="4200"/>
            </a:pPr>
          </a:p>
          <a:p>
            <a:pPr algn="l" defTabSz="821531">
              <a:defRPr b="1" sz="4200">
                <a:solidFill>
                  <a:schemeClr val="accent5">
                    <a:hueOff val="-82419"/>
                    <a:satOff val="-9513"/>
                    <a:lumOff val="-16343"/>
                  </a:schemeClr>
                </a:solidFill>
              </a:defRPr>
            </a:pPr>
            <a:r>
              <a:t>3. Seek “unaveraged” clues</a:t>
            </a:r>
          </a:p>
        </p:txBody>
      </p:sp>
      <p:sp>
        <p:nvSpPr>
          <p:cNvPr id="358" name="Jane Jacobs Proposed Strategy for Studying Cities:"/>
          <p:cNvSpPr txBox="1"/>
          <p:nvPr/>
        </p:nvSpPr>
        <p:spPr>
          <a:xfrm>
            <a:off x="473031" y="926993"/>
            <a:ext cx="16872687" cy="9615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b="1" sz="5300">
                <a:solidFill>
                  <a:srgbClr val="000000"/>
                </a:solidFill>
              </a:defRPr>
            </a:lvl1pPr>
          </a:lstStyle>
          <a:p>
            <a:pPr/>
            <a:r>
              <a:t>Jane Jacobs Proposed Strategy for Studying Cities: </a:t>
            </a:r>
          </a:p>
        </p:txBody>
      </p:sp>
      <p:sp>
        <p:nvSpPr>
          <p:cNvPr id="359" name="We will hold ourselves to these principles and will check in on them as we go."/>
          <p:cNvSpPr txBox="1"/>
          <p:nvPr/>
        </p:nvSpPr>
        <p:spPr>
          <a:xfrm>
            <a:off x="1068704" y="11114010"/>
            <a:ext cx="22246591" cy="1607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p>
          <a:p>
            <a:pPr>
              <a:defRPr sz="5000"/>
            </a:pPr>
            <a:r>
              <a:t>We will hold ourselves to these principles and will check in on them as we go. </a:t>
            </a:r>
          </a:p>
        </p:txBody>
      </p:sp>
      <p:sp>
        <p:nvSpPr>
          <p:cNvPr id="360" name="To understand Cities we should:"/>
          <p:cNvSpPr txBox="1"/>
          <p:nvPr/>
        </p:nvSpPr>
        <p:spPr>
          <a:xfrm>
            <a:off x="3597231" y="5764253"/>
            <a:ext cx="8826475" cy="81246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b="1" sz="4400">
                <a:solidFill>
                  <a:srgbClr val="000000"/>
                </a:solidFill>
              </a:defRPr>
            </a:lvl1pPr>
          </a:lstStyle>
          <a:p>
            <a:pPr/>
            <a:r>
              <a:t>To understand Cities we should: </a:t>
            </a:r>
          </a:p>
        </p:txBody>
      </p:sp>
      <p:sp>
        <p:nvSpPr>
          <p:cNvPr id="361" name="all science is based on processes, not static structures (=equilibria)"/>
          <p:cNvSpPr txBox="1"/>
          <p:nvPr/>
        </p:nvSpPr>
        <p:spPr>
          <a:xfrm>
            <a:off x="14286433" y="7338517"/>
            <a:ext cx="922233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all science is based on processes, not static structures (=equilibria)</a:t>
            </a:r>
          </a:p>
        </p:txBody>
      </p:sp>
      <p:sp>
        <p:nvSpPr>
          <p:cNvPr id="362" name="respect individuality, while seeking communality"/>
          <p:cNvSpPr txBox="1"/>
          <p:nvPr/>
        </p:nvSpPr>
        <p:spPr>
          <a:xfrm>
            <a:off x="17462500" y="8614681"/>
            <a:ext cx="66294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respect individuality, while seeking communality</a:t>
            </a:r>
          </a:p>
        </p:txBody>
      </p:sp>
      <p:sp>
        <p:nvSpPr>
          <p:cNvPr id="363" name="because information and diversity are washed out by averaging"/>
          <p:cNvSpPr txBox="1"/>
          <p:nvPr/>
        </p:nvSpPr>
        <p:spPr>
          <a:xfrm>
            <a:off x="15577311" y="9890847"/>
            <a:ext cx="872337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because information and diversity are washed out by averaging</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Properties of Cities as Complex Systems"/>
          <p:cNvSpPr txBox="1"/>
          <p:nvPr/>
        </p:nvSpPr>
        <p:spPr>
          <a:xfrm>
            <a:off x="321687" y="824450"/>
            <a:ext cx="13227851" cy="96155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300">
                <a:solidFill>
                  <a:srgbClr val="000000"/>
                </a:solidFill>
              </a:defRPr>
            </a:lvl1pPr>
          </a:lstStyle>
          <a:p>
            <a:pPr/>
            <a:r>
              <a:t>Properties of Cities as Complex Systems</a:t>
            </a:r>
          </a:p>
        </p:txBody>
      </p:sp>
      <p:sp>
        <p:nvSpPr>
          <p:cNvPr id="368" name="Heterogeneity…"/>
          <p:cNvSpPr txBox="1"/>
          <p:nvPr/>
        </p:nvSpPr>
        <p:spPr>
          <a:xfrm>
            <a:off x="6506217" y="3649206"/>
            <a:ext cx="3729458" cy="75605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chemeClr val="accent5">
                    <a:hueOff val="-82419"/>
                    <a:satOff val="-9513"/>
                    <a:lumOff val="-16343"/>
                  </a:schemeClr>
                </a:solidFill>
              </a:defRPr>
            </a:pPr>
            <a:r>
              <a:t>Heterogeneity</a:t>
            </a: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r>
              <a:t>Interconnectivity</a:t>
            </a: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r>
              <a:t>Scaling</a:t>
            </a: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r>
              <a:t>Circular-Causality </a:t>
            </a: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r>
              <a:t>“Evolution”</a:t>
            </a:r>
          </a:p>
        </p:txBody>
      </p:sp>
      <p:sp>
        <p:nvSpPr>
          <p:cNvPr id="369" name="differences in information, profession,…"/>
          <p:cNvSpPr txBox="1"/>
          <p:nvPr/>
        </p:nvSpPr>
        <p:spPr>
          <a:xfrm>
            <a:off x="12048576" y="3477552"/>
            <a:ext cx="10724821" cy="79038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200">
                <a:solidFill>
                  <a:srgbClr val="000000"/>
                </a:solidFill>
              </a:defRPr>
            </a:pPr>
            <a:r>
              <a:t>differences in information, profession,</a:t>
            </a:r>
          </a:p>
          <a:p>
            <a:pPr algn="l" defTabSz="821531">
              <a:defRPr sz="3200">
                <a:solidFill>
                  <a:srgbClr val="000000"/>
                </a:solidFill>
              </a:defRPr>
            </a:pPr>
            <a:r>
              <a:t>culture, race, ethnicity, economic status</a:t>
            </a:r>
          </a:p>
          <a:p>
            <a:pPr algn="l" defTabSz="821531">
              <a:defRPr b="1" sz="3200">
                <a:solidFill>
                  <a:srgbClr val="000000"/>
                </a:solidFill>
              </a:defRPr>
            </a:pPr>
          </a:p>
          <a:p>
            <a:pPr algn="l" defTabSz="821531">
              <a:defRPr sz="3200">
                <a:solidFill>
                  <a:srgbClr val="000000"/>
                </a:solidFill>
              </a:defRPr>
            </a:pPr>
            <a:r>
              <a:t>interdependence and complementarities between people, </a:t>
            </a:r>
          </a:p>
          <a:p>
            <a:pPr algn="l" defTabSz="821531">
              <a:defRPr sz="3200">
                <a:solidFill>
                  <a:srgbClr val="000000"/>
                </a:solidFill>
              </a:defRPr>
            </a:pPr>
            <a:r>
              <a:t>organizations, infrastructure in networks</a:t>
            </a:r>
          </a:p>
          <a:p>
            <a:pPr algn="l" defTabSz="821531">
              <a:defRPr b="1" sz="3200">
                <a:solidFill>
                  <a:srgbClr val="000000"/>
                </a:solidFill>
              </a:defRPr>
            </a:pPr>
          </a:p>
          <a:p>
            <a:pPr algn="l" defTabSz="821531">
              <a:defRPr sz="3200">
                <a:solidFill>
                  <a:srgbClr val="000000"/>
                </a:solidFill>
              </a:defRPr>
            </a:pPr>
            <a:r>
              <a:t>self-similar economies of scale per capita </a:t>
            </a:r>
          </a:p>
          <a:p>
            <a:pPr algn="l" defTabSz="821531">
              <a:defRPr sz="3200">
                <a:solidFill>
                  <a:srgbClr val="000000"/>
                </a:solidFill>
              </a:defRPr>
            </a:pPr>
            <a:r>
              <a:t>in material infrastructure and increasing </a:t>
            </a:r>
          </a:p>
          <a:p>
            <a:pPr algn="l" defTabSz="821531">
              <a:defRPr sz="3200">
                <a:solidFill>
                  <a:srgbClr val="000000"/>
                </a:solidFill>
              </a:defRPr>
            </a:pPr>
            <a:r>
              <a:t>returns to socioeconomic activity</a:t>
            </a:r>
          </a:p>
          <a:p>
            <a:pPr algn="l" defTabSz="821531">
              <a:defRPr b="1" sz="3200">
                <a:solidFill>
                  <a:srgbClr val="000000"/>
                </a:solidFill>
              </a:defRPr>
            </a:pPr>
          </a:p>
          <a:p>
            <a:pPr algn="l" defTabSz="821531">
              <a:defRPr sz="3200">
                <a:solidFill>
                  <a:srgbClr val="000000"/>
                </a:solidFill>
              </a:defRPr>
            </a:pPr>
            <a:r>
              <a:t>interdependence dynamics between </a:t>
            </a:r>
          </a:p>
          <a:p>
            <a:pPr algn="l" defTabSz="821531">
              <a:defRPr sz="3200">
                <a:solidFill>
                  <a:srgbClr val="000000"/>
                </a:solidFill>
              </a:defRPr>
            </a:pPr>
            <a:r>
              <a:t>socioeconomic activities, institutions </a:t>
            </a:r>
          </a:p>
          <a:p>
            <a:pPr algn="l" defTabSz="821531">
              <a:defRPr sz="3200">
                <a:solidFill>
                  <a:srgbClr val="000000"/>
                </a:solidFill>
              </a:defRPr>
            </a:pPr>
            <a:r>
              <a:t>and services</a:t>
            </a:r>
          </a:p>
          <a:p>
            <a:pPr algn="l" defTabSz="821531">
              <a:defRPr b="1" sz="3200">
                <a:solidFill>
                  <a:srgbClr val="000000"/>
                </a:solidFill>
              </a:defRPr>
            </a:pPr>
          </a:p>
          <a:p>
            <a:pPr algn="l" defTabSz="821531">
              <a:defRPr sz="3200">
                <a:solidFill>
                  <a:srgbClr val="000000"/>
                </a:solidFill>
              </a:defRPr>
            </a:pPr>
            <a:r>
              <a:t>open-ended change supported by new </a:t>
            </a:r>
          </a:p>
          <a:p>
            <a:pPr algn="l" defTabSz="821531">
              <a:defRPr sz="3200">
                <a:solidFill>
                  <a:srgbClr val="000000"/>
                </a:solidFill>
              </a:defRPr>
            </a:pPr>
            <a:r>
              <a:t>information, investment and collective action</a:t>
            </a:r>
          </a:p>
        </p:txBody>
      </p:sp>
      <p:sp>
        <p:nvSpPr>
          <p:cNvPr id="370" name="We will keep an eye out for these properties in various approaches to cities and associated phenomena"/>
          <p:cNvSpPr txBox="1"/>
          <p:nvPr/>
        </p:nvSpPr>
        <p:spPr>
          <a:xfrm>
            <a:off x="1015504" y="12672396"/>
            <a:ext cx="22352991"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We will keep an eye out for these properties in various approaches to cities and associated phenomena</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 When can we understand (and intervene) in cities “one issue at the time”?"/>
          <p:cNvSpPr txBox="1"/>
          <p:nvPr/>
        </p:nvSpPr>
        <p:spPr>
          <a:xfrm>
            <a:off x="806802" y="875429"/>
            <a:ext cx="16140304"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lvl1pPr>
          </a:lstStyle>
          <a:p>
            <a:pPr/>
            <a:r>
              <a:t>- When can we understand (and intervene) in cities “one issue at the time”? </a:t>
            </a:r>
          </a:p>
        </p:txBody>
      </p:sp>
      <p:sp>
        <p:nvSpPr>
          <p:cNvPr id="175" name="This is typically how city agencies and traditional urban planning and policy makers act:"/>
          <p:cNvSpPr txBox="1"/>
          <p:nvPr/>
        </p:nvSpPr>
        <p:spPr>
          <a:xfrm>
            <a:off x="3163791" y="2226961"/>
            <a:ext cx="1450783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This is typically how city agencies and traditional urban planning and policy makers act:</a:t>
            </a:r>
          </a:p>
        </p:txBody>
      </p:sp>
      <p:sp>
        <p:nvSpPr>
          <p:cNvPr id="176" name="- If the problems of cities are systemic, can cities be designed from scratch to be better?"/>
          <p:cNvSpPr txBox="1"/>
          <p:nvPr/>
        </p:nvSpPr>
        <p:spPr>
          <a:xfrm>
            <a:off x="428207" y="4861144"/>
            <a:ext cx="18894426"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lvl1pPr>
          </a:lstStyle>
          <a:p>
            <a:pPr/>
            <a:r>
              <a:t>- If the problems of cities are systemic, can cities be designed from scratch to be better?</a:t>
            </a:r>
          </a:p>
        </p:txBody>
      </p:sp>
      <p:sp>
        <p:nvSpPr>
          <p:cNvPr id="177" name="Urban Utopias:   EcoUtopias (Garden Cities), Industrial Utopias (Modernist City), Architectural Utopias (so many),…"/>
          <p:cNvSpPr txBox="1"/>
          <p:nvPr/>
        </p:nvSpPr>
        <p:spPr>
          <a:xfrm>
            <a:off x="1829265" y="5784198"/>
            <a:ext cx="19497676" cy="1018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t>Urban Utopias:</a:t>
            </a:r>
            <a:r>
              <a:t>   EcoUtopias (Garden Cities), Industrial Utopias (Modernist City), Architectural Utopias (so many), </a:t>
            </a:r>
          </a:p>
          <a:p>
            <a:pPr>
              <a:defRPr sz="3000"/>
            </a:pPr>
            <a:r>
              <a:t>Political Utopias (Brasilia,…), TechnoUtopias (Smart Cities), …  </a:t>
            </a:r>
          </a:p>
        </p:txBody>
      </p:sp>
      <p:sp>
        <p:nvSpPr>
          <p:cNvPr id="178" name="- From the beginning, many urbanists argued that cities are natural social forms,…"/>
          <p:cNvSpPr txBox="1"/>
          <p:nvPr/>
        </p:nvSpPr>
        <p:spPr>
          <a:xfrm>
            <a:off x="511427" y="8787658"/>
            <a:ext cx="23887304" cy="11809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 </a:t>
            </a:r>
            <a:r>
              <a:rPr b="1"/>
              <a:t>From the beginning, many urbanists argued that cities are </a:t>
            </a:r>
            <a:r>
              <a:rPr b="1" i="1">
                <a:solidFill>
                  <a:schemeClr val="accent5">
                    <a:hueOff val="-82419"/>
                    <a:satOff val="-9513"/>
                    <a:lumOff val="-16343"/>
                  </a:schemeClr>
                </a:solidFill>
              </a:rPr>
              <a:t>natural</a:t>
            </a:r>
            <a:r>
              <a:rPr b="1">
                <a:solidFill>
                  <a:schemeClr val="accent5">
                    <a:hueOff val="-82419"/>
                    <a:satOff val="-9513"/>
                    <a:lumOff val="-16343"/>
                  </a:schemeClr>
                </a:solidFill>
              </a:rPr>
              <a:t> social forms</a:t>
            </a:r>
            <a:r>
              <a:rPr b="1"/>
              <a:t>, </a:t>
            </a:r>
            <a:endParaRPr b="1"/>
          </a:p>
          <a:p>
            <a:pPr lvl="1">
              <a:defRPr b="1" sz="3500"/>
            </a:pPr>
            <a:r>
              <a:t>                         with their own predictable, emergent properties not understandable from narrower approaches </a:t>
            </a:r>
          </a:p>
        </p:txBody>
      </p:sp>
      <p:sp>
        <p:nvSpPr>
          <p:cNvPr id="179" name="For example: Aristotle, Patrick Geddes, Camillo Sitte, Robert Park and Ernest Burgess (Chicago School Sociology), Lewis Mumford,…"/>
          <p:cNvSpPr txBox="1"/>
          <p:nvPr/>
        </p:nvSpPr>
        <p:spPr>
          <a:xfrm>
            <a:off x="1666200" y="10311399"/>
            <a:ext cx="20362889" cy="9315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pPr>
            <a:r>
              <a:t>For example: Aristotle, Patrick Geddes, Camillo Sitte, Robert Park and Ernest Burgess (Chicago School Sociology), Lewis Mumford, </a:t>
            </a:r>
          </a:p>
          <a:p>
            <a:pPr>
              <a:defRPr sz="2700"/>
            </a:pPr>
            <a:r>
              <a:t>                                                                                                   </a:t>
            </a:r>
            <a:r>
              <a:rPr b="1"/>
              <a:t>Jane Jacobs, </a:t>
            </a:r>
            <a:r>
              <a:t>Christopher Alexander, and many more recent authors </a:t>
            </a:r>
          </a:p>
        </p:txBody>
      </p:sp>
      <p:sp>
        <p:nvSpPr>
          <p:cNvPr id="180" name="We will follow Jane Jacobs strategy, which is the most analytic, factual and scientific of these."/>
          <p:cNvSpPr txBox="1"/>
          <p:nvPr/>
        </p:nvSpPr>
        <p:spPr>
          <a:xfrm>
            <a:off x="4533804" y="12487714"/>
            <a:ext cx="15842552" cy="537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We will follow</a:t>
            </a:r>
            <a:r>
              <a:rPr b="1"/>
              <a:t> Jane Jacobs </a:t>
            </a:r>
            <a:r>
              <a:t>strategy, which is the most analytic, factual and scientific of these.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411" name="Group"/>
          <p:cNvGrpSpPr/>
          <p:nvPr/>
        </p:nvGrpSpPr>
        <p:grpSpPr>
          <a:xfrm>
            <a:off x="5522026" y="1080872"/>
            <a:ext cx="14432594" cy="11217705"/>
            <a:chOff x="1541419" y="452437"/>
            <a:chExt cx="14432593" cy="11217703"/>
          </a:xfrm>
        </p:grpSpPr>
        <p:pic>
          <p:nvPicPr>
            <p:cNvPr id="374" name="Image" descr="Image"/>
            <p:cNvPicPr>
              <a:picLocks noChangeAspect="1"/>
            </p:cNvPicPr>
            <p:nvPr/>
          </p:nvPicPr>
          <p:blipFill>
            <a:blip r:embed="rId3">
              <a:extLst/>
            </a:blip>
            <a:stretch>
              <a:fillRect/>
            </a:stretch>
          </p:blipFill>
          <p:spPr>
            <a:xfrm>
              <a:off x="7471779" y="3542134"/>
              <a:ext cx="1838478" cy="4017415"/>
            </a:xfrm>
            <a:prstGeom prst="rect">
              <a:avLst/>
            </a:prstGeom>
            <a:ln w="12700" cap="flat">
              <a:noFill/>
              <a:miter lim="400000"/>
            </a:ln>
            <a:effectLst/>
          </p:spPr>
        </p:pic>
        <p:pic>
          <p:nvPicPr>
            <p:cNvPr id="375" name="Line Line" descr="Line Line"/>
            <p:cNvPicPr>
              <a:picLocks noChangeAspect="0"/>
            </p:cNvPicPr>
            <p:nvPr/>
          </p:nvPicPr>
          <p:blipFill>
            <a:blip r:embed="rId4">
              <a:extLst/>
            </a:blip>
            <a:stretch>
              <a:fillRect/>
            </a:stretch>
          </p:blipFill>
          <p:spPr>
            <a:xfrm rot="7558987">
              <a:off x="5522450" y="6772201"/>
              <a:ext cx="2319413" cy="139701"/>
            </a:xfrm>
            <a:prstGeom prst="rect">
              <a:avLst/>
            </a:prstGeom>
            <a:effectLst/>
          </p:spPr>
        </p:pic>
        <p:pic>
          <p:nvPicPr>
            <p:cNvPr id="377" name="Line Line" descr="Line Line"/>
            <p:cNvPicPr>
              <a:picLocks noChangeAspect="0"/>
            </p:cNvPicPr>
            <p:nvPr/>
          </p:nvPicPr>
          <p:blipFill>
            <a:blip r:embed="rId5">
              <a:extLst/>
            </a:blip>
            <a:stretch>
              <a:fillRect/>
            </a:stretch>
          </p:blipFill>
          <p:spPr>
            <a:xfrm rot="2700000">
              <a:off x="9096653" y="6483517"/>
              <a:ext cx="2140669" cy="139701"/>
            </a:xfrm>
            <a:prstGeom prst="rect">
              <a:avLst/>
            </a:prstGeom>
            <a:effectLst/>
          </p:spPr>
        </p:pic>
        <p:pic>
          <p:nvPicPr>
            <p:cNvPr id="379" name="Line Line" descr="Line Line"/>
            <p:cNvPicPr>
              <a:picLocks noChangeAspect="0"/>
            </p:cNvPicPr>
            <p:nvPr/>
          </p:nvPicPr>
          <p:blipFill>
            <a:blip r:embed="rId6">
              <a:extLst/>
            </a:blip>
            <a:stretch>
              <a:fillRect/>
            </a:stretch>
          </p:blipFill>
          <p:spPr>
            <a:xfrm rot="18900000">
              <a:off x="8624411" y="3024560"/>
              <a:ext cx="1642757" cy="139701"/>
            </a:xfrm>
            <a:prstGeom prst="rect">
              <a:avLst/>
            </a:prstGeom>
            <a:effectLst/>
          </p:spPr>
        </p:pic>
        <p:pic>
          <p:nvPicPr>
            <p:cNvPr id="381" name="Line Line" descr="Line Line"/>
            <p:cNvPicPr>
              <a:picLocks noChangeAspect="0"/>
            </p:cNvPicPr>
            <p:nvPr/>
          </p:nvPicPr>
          <p:blipFill>
            <a:blip r:embed="rId7">
              <a:extLst/>
            </a:blip>
            <a:stretch>
              <a:fillRect/>
            </a:stretch>
          </p:blipFill>
          <p:spPr>
            <a:xfrm>
              <a:off x="9389688" y="5009574"/>
              <a:ext cx="2483032" cy="139701"/>
            </a:xfrm>
            <a:prstGeom prst="rect">
              <a:avLst/>
            </a:prstGeom>
            <a:effectLst/>
          </p:spPr>
        </p:pic>
        <p:pic>
          <p:nvPicPr>
            <p:cNvPr id="383" name="Line Line" descr="Line Line"/>
            <p:cNvPicPr>
              <a:picLocks noChangeAspect="0"/>
            </p:cNvPicPr>
            <p:nvPr/>
          </p:nvPicPr>
          <p:blipFill>
            <a:blip r:embed="rId8">
              <a:extLst/>
            </a:blip>
            <a:stretch>
              <a:fillRect/>
            </a:stretch>
          </p:blipFill>
          <p:spPr>
            <a:xfrm rot="12870851">
              <a:off x="5333866" y="3224484"/>
              <a:ext cx="2567214" cy="139701"/>
            </a:xfrm>
            <a:prstGeom prst="rect">
              <a:avLst/>
            </a:prstGeom>
            <a:effectLst/>
          </p:spPr>
        </p:pic>
        <p:pic>
          <p:nvPicPr>
            <p:cNvPr id="385" name="Line Line" descr="Line Line"/>
            <p:cNvPicPr>
              <a:picLocks noChangeAspect="0"/>
            </p:cNvPicPr>
            <p:nvPr/>
          </p:nvPicPr>
          <p:blipFill>
            <a:blip r:embed="rId9">
              <a:extLst/>
            </a:blip>
            <a:stretch>
              <a:fillRect/>
            </a:stretch>
          </p:blipFill>
          <p:spPr>
            <a:xfrm rot="11474099">
              <a:off x="2867589" y="4108838"/>
              <a:ext cx="4567182" cy="139701"/>
            </a:xfrm>
            <a:prstGeom prst="rect">
              <a:avLst/>
            </a:prstGeom>
            <a:effectLst/>
          </p:spPr>
        </p:pic>
        <p:pic>
          <p:nvPicPr>
            <p:cNvPr id="387" name="Line Line" descr="Line Line"/>
            <p:cNvPicPr>
              <a:picLocks noChangeAspect="0"/>
            </p:cNvPicPr>
            <p:nvPr/>
          </p:nvPicPr>
          <p:blipFill>
            <a:blip r:embed="rId10">
              <a:extLst/>
            </a:blip>
            <a:stretch>
              <a:fillRect/>
            </a:stretch>
          </p:blipFill>
          <p:spPr>
            <a:xfrm rot="15075766">
              <a:off x="6875215" y="2306934"/>
              <a:ext cx="1874676" cy="139701"/>
            </a:xfrm>
            <a:prstGeom prst="rect">
              <a:avLst/>
            </a:prstGeom>
            <a:effectLst/>
          </p:spPr>
        </p:pic>
        <p:sp>
          <p:nvSpPr>
            <p:cNvPr id="389" name="Job"/>
            <p:cNvSpPr/>
            <p:nvPr/>
          </p:nvSpPr>
          <p:spPr>
            <a:xfrm>
              <a:off x="10671893" y="219115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Job</a:t>
              </a:r>
            </a:p>
          </p:txBody>
        </p:sp>
        <p:sp>
          <p:nvSpPr>
            <p:cNvPr id="390" name="Health"/>
            <p:cNvSpPr/>
            <p:nvPr/>
          </p:nvSpPr>
          <p:spPr>
            <a:xfrm>
              <a:off x="12882355" y="50794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Health</a:t>
              </a:r>
            </a:p>
          </p:txBody>
        </p:sp>
        <p:sp>
          <p:nvSpPr>
            <p:cNvPr id="391" name="Transportation"/>
            <p:cNvSpPr/>
            <p:nvPr/>
          </p:nvSpPr>
          <p:spPr>
            <a:xfrm>
              <a:off x="12251323" y="81820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Transportation</a:t>
              </a:r>
            </a:p>
          </p:txBody>
        </p:sp>
        <p:sp>
          <p:nvSpPr>
            <p:cNvPr id="392" name="Education"/>
            <p:cNvSpPr/>
            <p:nvPr/>
          </p:nvSpPr>
          <p:spPr>
            <a:xfrm>
              <a:off x="5526925" y="81820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50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Education</a:t>
              </a:r>
              <a:r>
                <a:t> </a:t>
              </a:r>
            </a:p>
          </p:txBody>
        </p:sp>
        <p:sp>
          <p:nvSpPr>
            <p:cNvPr id="393" name="Shopping"/>
            <p:cNvSpPr/>
            <p:nvPr/>
          </p:nvSpPr>
          <p:spPr>
            <a:xfrm>
              <a:off x="1541419" y="530463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Shopping</a:t>
              </a:r>
            </a:p>
          </p:txBody>
        </p:sp>
        <p:sp>
          <p:nvSpPr>
            <p:cNvPr id="394" name="Clean Air"/>
            <p:cNvSpPr/>
            <p:nvPr/>
          </p:nvSpPr>
          <p:spPr>
            <a:xfrm>
              <a:off x="3921293" y="201325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Clean Air</a:t>
              </a:r>
            </a:p>
          </p:txBody>
        </p:sp>
        <p:pic>
          <p:nvPicPr>
            <p:cNvPr id="395" name="Line Line" descr="Line Line"/>
            <p:cNvPicPr>
              <a:picLocks noChangeAspect="0"/>
            </p:cNvPicPr>
            <p:nvPr/>
          </p:nvPicPr>
          <p:blipFill>
            <a:blip r:embed="rId11">
              <a:extLst/>
            </a:blip>
            <a:stretch>
              <a:fillRect/>
            </a:stretch>
          </p:blipFill>
          <p:spPr>
            <a:xfrm rot="5400000">
              <a:off x="7457447" y="8682288"/>
              <a:ext cx="1837243" cy="139701"/>
            </a:xfrm>
            <a:prstGeom prst="rect">
              <a:avLst/>
            </a:prstGeom>
            <a:effectLst/>
          </p:spPr>
        </p:pic>
        <p:sp>
          <p:nvSpPr>
            <p:cNvPr id="397" name="Nature"/>
            <p:cNvSpPr/>
            <p:nvPr/>
          </p:nvSpPr>
          <p:spPr>
            <a:xfrm>
              <a:off x="8369885" y="1040014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Nature</a:t>
              </a:r>
            </a:p>
          </p:txBody>
        </p:sp>
        <p:sp>
          <p:nvSpPr>
            <p:cNvPr id="398" name="Safety"/>
            <p:cNvSpPr/>
            <p:nvPr/>
          </p:nvSpPr>
          <p:spPr>
            <a:xfrm>
              <a:off x="6450785" y="75602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Safety</a:t>
              </a:r>
            </a:p>
          </p:txBody>
        </p:sp>
        <p:pic>
          <p:nvPicPr>
            <p:cNvPr id="399" name="Line Line" descr="Line Line"/>
            <p:cNvPicPr>
              <a:picLocks noChangeAspect="0"/>
            </p:cNvPicPr>
            <p:nvPr/>
          </p:nvPicPr>
          <p:blipFill>
            <a:blip r:embed="rId12">
              <a:extLst/>
            </a:blip>
            <a:stretch>
              <a:fillRect/>
            </a:stretch>
          </p:blipFill>
          <p:spPr>
            <a:xfrm rot="10446814">
              <a:off x="3854266" y="5215229"/>
              <a:ext cx="3498259" cy="139701"/>
            </a:xfrm>
            <a:prstGeom prst="rect">
              <a:avLst/>
            </a:prstGeom>
            <a:effectLst/>
          </p:spPr>
        </p:pic>
        <p:sp>
          <p:nvSpPr>
            <p:cNvPr id="401" name="Water"/>
            <p:cNvSpPr/>
            <p:nvPr/>
          </p:nvSpPr>
          <p:spPr>
            <a:xfrm>
              <a:off x="1922419" y="339167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Water</a:t>
              </a:r>
            </a:p>
          </p:txBody>
        </p:sp>
        <p:pic>
          <p:nvPicPr>
            <p:cNvPr id="402" name="Line Line" descr="Line Line"/>
            <p:cNvPicPr>
              <a:picLocks noChangeAspect="0"/>
            </p:cNvPicPr>
            <p:nvPr/>
          </p:nvPicPr>
          <p:blipFill>
            <a:blip r:embed="rId13">
              <a:extLst/>
            </a:blip>
            <a:stretch>
              <a:fillRect/>
            </a:stretch>
          </p:blipFill>
          <p:spPr>
            <a:xfrm rot="20698544">
              <a:off x="9329217" y="3650271"/>
              <a:ext cx="3677648" cy="139701"/>
            </a:xfrm>
            <a:prstGeom prst="rect">
              <a:avLst/>
            </a:prstGeom>
            <a:effectLst/>
          </p:spPr>
        </p:pic>
        <p:sp>
          <p:nvSpPr>
            <p:cNvPr id="404" name="Recreation"/>
            <p:cNvSpPr/>
            <p:nvPr/>
          </p:nvSpPr>
          <p:spPr>
            <a:xfrm>
              <a:off x="14704012" y="266560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Recreation</a:t>
              </a:r>
            </a:p>
          </p:txBody>
        </p:sp>
        <p:pic>
          <p:nvPicPr>
            <p:cNvPr id="405" name="Line Line" descr="Line Line"/>
            <p:cNvPicPr>
              <a:picLocks noChangeAspect="0"/>
            </p:cNvPicPr>
            <p:nvPr/>
          </p:nvPicPr>
          <p:blipFill>
            <a:blip r:embed="rId14">
              <a:extLst/>
            </a:blip>
            <a:stretch>
              <a:fillRect/>
            </a:stretch>
          </p:blipFill>
          <p:spPr>
            <a:xfrm rot="17898918">
              <a:off x="7797780" y="1943406"/>
              <a:ext cx="2587121" cy="139701"/>
            </a:xfrm>
            <a:prstGeom prst="rect">
              <a:avLst/>
            </a:prstGeom>
            <a:effectLst/>
          </p:spPr>
        </p:pic>
        <p:sp>
          <p:nvSpPr>
            <p:cNvPr id="407" name="Child Care"/>
            <p:cNvSpPr/>
            <p:nvPr/>
          </p:nvSpPr>
          <p:spPr>
            <a:xfrm>
              <a:off x="10166986" y="452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Child Care</a:t>
              </a:r>
            </a:p>
          </p:txBody>
        </p:sp>
        <p:sp>
          <p:nvSpPr>
            <p:cNvPr id="408" name="Housing"/>
            <p:cNvSpPr/>
            <p:nvPr/>
          </p:nvSpPr>
          <p:spPr>
            <a:xfrm>
              <a:off x="1922419" y="721759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Housing</a:t>
              </a:r>
            </a:p>
          </p:txBody>
        </p:sp>
        <p:pic>
          <p:nvPicPr>
            <p:cNvPr id="409" name="Line Line" descr="Line Line"/>
            <p:cNvPicPr>
              <a:picLocks noChangeAspect="0"/>
            </p:cNvPicPr>
            <p:nvPr/>
          </p:nvPicPr>
          <p:blipFill>
            <a:blip r:embed="rId15">
              <a:extLst/>
            </a:blip>
            <a:stretch>
              <a:fillRect/>
            </a:stretch>
          </p:blipFill>
          <p:spPr>
            <a:xfrm rot="9936034">
              <a:off x="3251249" y="6080590"/>
              <a:ext cx="4049893" cy="139701"/>
            </a:xfrm>
            <a:prstGeom prst="rect">
              <a:avLst/>
            </a:prstGeom>
            <a:effectLst/>
          </p:spPr>
        </p:pic>
      </p:grpSp>
      <p:sp>
        <p:nvSpPr>
          <p:cNvPr id="412" name="Space + Time + Budgets + Capabilities            Quality of Life"/>
          <p:cNvSpPr txBox="1"/>
          <p:nvPr/>
        </p:nvSpPr>
        <p:spPr>
          <a:xfrm>
            <a:off x="3785331" y="11339413"/>
            <a:ext cx="16277556" cy="815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latin typeface="Helvetica"/>
                <a:ea typeface="Helvetica"/>
                <a:cs typeface="Helvetica"/>
                <a:sym typeface="Helvetica"/>
              </a:defRPr>
            </a:lvl1pPr>
          </a:lstStyle>
          <a:p>
            <a:pPr/>
            <a:r>
              <a:t>Space + Time + Budgets + Capabilities            Quality of Life  </a:t>
            </a:r>
          </a:p>
        </p:txBody>
      </p:sp>
      <p:sp>
        <p:nvSpPr>
          <p:cNvPr id="413" name="“Organized Complexity”"/>
          <p:cNvSpPr txBox="1"/>
          <p:nvPr/>
        </p:nvSpPr>
        <p:spPr>
          <a:xfrm>
            <a:off x="3825230" y="12099077"/>
            <a:ext cx="8375353" cy="993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600">
                <a:solidFill>
                  <a:srgbClr val="FF2600"/>
                </a:solidFill>
                <a:latin typeface="Helvetica"/>
                <a:ea typeface="Helvetica"/>
                <a:cs typeface="Helvetica"/>
                <a:sym typeface="Helvetica"/>
              </a:defRPr>
            </a:lvl1pPr>
          </a:lstStyle>
          <a:p>
            <a:pPr/>
            <a:r>
              <a:t>“Organized Complexity”</a:t>
            </a:r>
          </a:p>
        </p:txBody>
      </p:sp>
      <p:sp>
        <p:nvSpPr>
          <p:cNvPr id="414" name="“Human Ecology”"/>
          <p:cNvSpPr txBox="1"/>
          <p:nvPr/>
        </p:nvSpPr>
        <p:spPr>
          <a:xfrm>
            <a:off x="14072095" y="12099077"/>
            <a:ext cx="6241059" cy="993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600">
                <a:solidFill>
                  <a:schemeClr val="accent3">
                    <a:hueOff val="362282"/>
                    <a:satOff val="31803"/>
                    <a:lumOff val="-18242"/>
                  </a:schemeClr>
                </a:solidFill>
                <a:latin typeface="Helvetica"/>
                <a:ea typeface="Helvetica"/>
                <a:cs typeface="Helvetica"/>
                <a:sym typeface="Helvetica"/>
              </a:defRPr>
            </a:lvl1pPr>
          </a:lstStyle>
          <a:p>
            <a:pPr/>
            <a:r>
              <a:t>“Human Ecology”</a:t>
            </a:r>
          </a:p>
        </p:txBody>
      </p:sp>
      <p:sp>
        <p:nvSpPr>
          <p:cNvPr id="415" name="Arrow"/>
          <p:cNvSpPr/>
          <p:nvPr/>
        </p:nvSpPr>
        <p:spPr>
          <a:xfrm>
            <a:off x="14682057" y="11423350"/>
            <a:ext cx="1271574" cy="648101"/>
          </a:xfrm>
          <a:prstGeom prst="rightArrow">
            <a:avLst>
              <a:gd name="adj1" fmla="val 29656"/>
              <a:gd name="adj2" fmla="val 120431"/>
            </a:avLst>
          </a:prstGeom>
          <a:solidFill>
            <a:srgbClr val="0000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6" name="The complex interconnected functions of cities are obvious from a person-centered perspective"/>
          <p:cNvSpPr txBox="1"/>
          <p:nvPr/>
        </p:nvSpPr>
        <p:spPr>
          <a:xfrm>
            <a:off x="3388309" y="113844"/>
            <a:ext cx="1806458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complex interconnected functions of cities are obvious from a person-centered perspective</a:t>
            </a:r>
          </a:p>
        </p:txBody>
      </p:sp>
      <p:sp>
        <p:nvSpPr>
          <p:cNvPr id="417" name="Weaver, Jacobs, …"/>
          <p:cNvSpPr txBox="1"/>
          <p:nvPr/>
        </p:nvSpPr>
        <p:spPr>
          <a:xfrm>
            <a:off x="6646183" y="13104317"/>
            <a:ext cx="273344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Weaver, Jacobs, …</a:t>
            </a:r>
          </a:p>
        </p:txBody>
      </p:sp>
      <p:sp>
        <p:nvSpPr>
          <p:cNvPr id="418" name="Park, Burgess, Urban Sociology"/>
          <p:cNvSpPr txBox="1"/>
          <p:nvPr/>
        </p:nvSpPr>
        <p:spPr>
          <a:xfrm>
            <a:off x="14896109" y="13103707"/>
            <a:ext cx="4593032" cy="462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Park, Burgess, </a:t>
            </a:r>
            <a:r>
              <a:rPr b="1"/>
              <a:t>Urban Sociology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Rectangle"/>
          <p:cNvSpPr/>
          <p:nvPr/>
        </p:nvSpPr>
        <p:spPr>
          <a:xfrm>
            <a:off x="8070391" y="-13"/>
            <a:ext cx="16242119" cy="13860526"/>
          </a:xfrm>
          <a:prstGeom prst="rect">
            <a:avLst/>
          </a:prstGeom>
          <a:solidFill>
            <a:srgbClr val="D6D5D5"/>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3" name="Individual"/>
          <p:cNvSpPr txBox="1"/>
          <p:nvPr/>
        </p:nvSpPr>
        <p:spPr>
          <a:xfrm>
            <a:off x="8881525" y="1919228"/>
            <a:ext cx="201323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Individual</a:t>
            </a:r>
          </a:p>
        </p:txBody>
      </p:sp>
      <p:sp>
        <p:nvSpPr>
          <p:cNvPr id="424" name="Female"/>
          <p:cNvSpPr/>
          <p:nvPr/>
        </p:nvSpPr>
        <p:spPr>
          <a:xfrm>
            <a:off x="5815243" y="346269"/>
            <a:ext cx="973510" cy="215324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rgbClr val="0000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5" name="City"/>
          <p:cNvSpPr/>
          <p:nvPr/>
        </p:nvSpPr>
        <p:spPr>
          <a:xfrm>
            <a:off x="5094871" y="6799098"/>
            <a:ext cx="2414255" cy="1548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97" y="0"/>
                </a:moveTo>
                <a:lnTo>
                  <a:pt x="9497" y="2423"/>
                </a:lnTo>
                <a:lnTo>
                  <a:pt x="8912" y="2423"/>
                </a:lnTo>
                <a:lnTo>
                  <a:pt x="8912" y="12015"/>
                </a:lnTo>
                <a:lnTo>
                  <a:pt x="8161" y="12015"/>
                </a:lnTo>
                <a:lnTo>
                  <a:pt x="8161" y="8943"/>
                </a:lnTo>
                <a:lnTo>
                  <a:pt x="7359" y="8943"/>
                </a:lnTo>
                <a:lnTo>
                  <a:pt x="7359" y="5760"/>
                </a:lnTo>
                <a:lnTo>
                  <a:pt x="4652" y="5760"/>
                </a:lnTo>
                <a:lnTo>
                  <a:pt x="4652" y="8943"/>
                </a:lnTo>
                <a:lnTo>
                  <a:pt x="4652" y="14361"/>
                </a:lnTo>
                <a:lnTo>
                  <a:pt x="3918" y="14361"/>
                </a:lnTo>
                <a:lnTo>
                  <a:pt x="3918" y="10561"/>
                </a:lnTo>
                <a:lnTo>
                  <a:pt x="1907" y="10561"/>
                </a:lnTo>
                <a:lnTo>
                  <a:pt x="1907" y="15385"/>
                </a:lnTo>
                <a:lnTo>
                  <a:pt x="940" y="15385"/>
                </a:lnTo>
                <a:lnTo>
                  <a:pt x="940" y="17597"/>
                </a:lnTo>
                <a:lnTo>
                  <a:pt x="0" y="17597"/>
                </a:lnTo>
                <a:lnTo>
                  <a:pt x="0" y="21600"/>
                </a:lnTo>
                <a:lnTo>
                  <a:pt x="21600" y="21600"/>
                </a:lnTo>
                <a:lnTo>
                  <a:pt x="21600" y="17597"/>
                </a:lnTo>
                <a:lnTo>
                  <a:pt x="20672" y="17597"/>
                </a:lnTo>
                <a:lnTo>
                  <a:pt x="20672" y="15385"/>
                </a:lnTo>
                <a:lnTo>
                  <a:pt x="19821" y="15385"/>
                </a:lnTo>
                <a:lnTo>
                  <a:pt x="19821" y="12015"/>
                </a:lnTo>
                <a:lnTo>
                  <a:pt x="19033" y="12015"/>
                </a:lnTo>
                <a:lnTo>
                  <a:pt x="19033" y="8191"/>
                </a:lnTo>
                <a:lnTo>
                  <a:pt x="16927" y="8191"/>
                </a:lnTo>
                <a:lnTo>
                  <a:pt x="16927" y="15803"/>
                </a:lnTo>
                <a:lnTo>
                  <a:pt x="16212" y="15803"/>
                </a:lnTo>
                <a:lnTo>
                  <a:pt x="16212" y="3677"/>
                </a:lnTo>
                <a:lnTo>
                  <a:pt x="13299" y="4969"/>
                </a:lnTo>
                <a:lnTo>
                  <a:pt x="13299" y="9566"/>
                </a:lnTo>
                <a:lnTo>
                  <a:pt x="12557" y="9566"/>
                </a:lnTo>
                <a:lnTo>
                  <a:pt x="12557" y="2423"/>
                </a:lnTo>
                <a:lnTo>
                  <a:pt x="11973" y="2423"/>
                </a:lnTo>
                <a:lnTo>
                  <a:pt x="11973" y="0"/>
                </a:lnTo>
                <a:lnTo>
                  <a:pt x="9497" y="0"/>
                </a:lnTo>
                <a:close/>
              </a:path>
            </a:pathLst>
          </a:custGeom>
          <a:solidFill>
            <a:srgbClr val="0000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6" name="City"/>
          <p:cNvSpPr txBox="1"/>
          <p:nvPr/>
        </p:nvSpPr>
        <p:spPr>
          <a:xfrm>
            <a:off x="9382871" y="8038868"/>
            <a:ext cx="1010540"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City</a:t>
            </a:r>
          </a:p>
        </p:txBody>
      </p:sp>
      <p:pic>
        <p:nvPicPr>
          <p:cNvPr id="427" name="Screen Shot 2019-01-30 at 9.36.43 PM.png" descr="Screen Shot 2019-01-30 at 9.36.43 PM.png"/>
          <p:cNvPicPr>
            <a:picLocks noChangeAspect="1"/>
          </p:cNvPicPr>
          <p:nvPr/>
        </p:nvPicPr>
        <p:blipFill>
          <a:blip r:embed="rId2">
            <a:extLst/>
          </a:blip>
          <a:stretch>
            <a:fillRect/>
          </a:stretch>
        </p:blipFill>
        <p:spPr>
          <a:xfrm>
            <a:off x="4613929" y="9222594"/>
            <a:ext cx="3376139" cy="2334564"/>
          </a:xfrm>
          <a:prstGeom prst="rect">
            <a:avLst/>
          </a:prstGeom>
          <a:ln w="12700">
            <a:miter lim="400000"/>
          </a:ln>
        </p:spPr>
      </p:pic>
      <p:pic>
        <p:nvPicPr>
          <p:cNvPr id="428" name="Screen Shot 2019-01-30 at 9.40.01 PM.png" descr="Screen Shot 2019-01-30 at 9.40.01 PM.png"/>
          <p:cNvPicPr>
            <a:picLocks noChangeAspect="1"/>
          </p:cNvPicPr>
          <p:nvPr/>
        </p:nvPicPr>
        <p:blipFill>
          <a:blip r:embed="rId3">
            <a:extLst/>
          </a:blip>
          <a:stretch>
            <a:fillRect/>
          </a:stretch>
        </p:blipFill>
        <p:spPr>
          <a:xfrm>
            <a:off x="4696949" y="3572684"/>
            <a:ext cx="3210099" cy="2153247"/>
          </a:xfrm>
          <a:prstGeom prst="rect">
            <a:avLst/>
          </a:prstGeom>
          <a:ln w="12700">
            <a:miter lim="400000"/>
          </a:ln>
        </p:spPr>
      </p:pic>
      <p:sp>
        <p:nvSpPr>
          <p:cNvPr id="429" name="Neighborhood"/>
          <p:cNvSpPr txBox="1"/>
          <p:nvPr/>
        </p:nvSpPr>
        <p:spPr>
          <a:xfrm>
            <a:off x="8425748" y="4981419"/>
            <a:ext cx="292478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Neighborhood</a:t>
            </a:r>
          </a:p>
        </p:txBody>
      </p:sp>
      <p:sp>
        <p:nvSpPr>
          <p:cNvPr id="430" name="Urban Systems"/>
          <p:cNvSpPr txBox="1"/>
          <p:nvPr/>
        </p:nvSpPr>
        <p:spPr>
          <a:xfrm>
            <a:off x="8150717" y="11310143"/>
            <a:ext cx="3474848"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Urban Systems</a:t>
            </a:r>
          </a:p>
        </p:txBody>
      </p:sp>
      <p:sp>
        <p:nvSpPr>
          <p:cNvPr id="431" name="Line"/>
          <p:cNvSpPr/>
          <p:nvPr/>
        </p:nvSpPr>
        <p:spPr>
          <a:xfrm flipV="1">
            <a:off x="9888140" y="2696765"/>
            <a:ext cx="1" cy="2133505"/>
          </a:xfrm>
          <a:prstGeom prst="line">
            <a:avLst/>
          </a:prstGeom>
          <a:ln w="889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2" name="Line"/>
          <p:cNvSpPr/>
          <p:nvPr/>
        </p:nvSpPr>
        <p:spPr>
          <a:xfrm flipV="1">
            <a:off x="9888141" y="5965030"/>
            <a:ext cx="1" cy="1930439"/>
          </a:xfrm>
          <a:prstGeom prst="line">
            <a:avLst/>
          </a:prstGeom>
          <a:ln w="889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3" name="Line"/>
          <p:cNvSpPr/>
          <p:nvPr/>
        </p:nvSpPr>
        <p:spPr>
          <a:xfrm flipV="1">
            <a:off x="9888141" y="9030231"/>
            <a:ext cx="1" cy="1930440"/>
          </a:xfrm>
          <a:prstGeom prst="line">
            <a:avLst/>
          </a:prstGeom>
          <a:ln w="88900">
            <a:solidFill>
              <a:srgbClr val="000000"/>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4" name="selection…"/>
          <p:cNvSpPr txBox="1"/>
          <p:nvPr/>
        </p:nvSpPr>
        <p:spPr>
          <a:xfrm>
            <a:off x="12296480" y="5801856"/>
            <a:ext cx="2458238" cy="21122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selection</a:t>
            </a:r>
          </a:p>
          <a:p>
            <a:pPr defTabSz="821531">
              <a:defRPr b="1" sz="3200">
                <a:solidFill>
                  <a:srgbClr val="000000"/>
                </a:solidFill>
              </a:defRPr>
            </a:pPr>
            <a:r>
              <a:t>segregation</a:t>
            </a:r>
          </a:p>
          <a:p>
            <a:pPr defTabSz="821531">
              <a:defRPr b="1" sz="3200">
                <a:solidFill>
                  <a:srgbClr val="000000"/>
                </a:solidFill>
              </a:defRPr>
            </a:pPr>
            <a:r>
              <a:t>mixing</a:t>
            </a:r>
          </a:p>
          <a:p>
            <a:pPr defTabSz="821531">
              <a:defRPr b="1" sz="3200">
                <a:solidFill>
                  <a:srgbClr val="000000"/>
                </a:solidFill>
              </a:defRPr>
            </a:pPr>
            <a:r>
              <a:t>contagion</a:t>
            </a:r>
          </a:p>
        </p:txBody>
      </p:sp>
      <p:sp>
        <p:nvSpPr>
          <p:cNvPr id="435" name="livability…"/>
          <p:cNvSpPr txBox="1"/>
          <p:nvPr/>
        </p:nvSpPr>
        <p:spPr>
          <a:xfrm>
            <a:off x="12387107" y="2529126"/>
            <a:ext cx="2276984" cy="21122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livability</a:t>
            </a:r>
          </a:p>
          <a:p>
            <a:pPr defTabSz="821531">
              <a:defRPr b="1" sz="3200">
                <a:solidFill>
                  <a:srgbClr val="000000"/>
                </a:solidFill>
              </a:defRPr>
            </a:pPr>
            <a:r>
              <a:t>safety</a:t>
            </a:r>
          </a:p>
          <a:p>
            <a:pPr defTabSz="821531">
              <a:defRPr b="1" sz="3200">
                <a:solidFill>
                  <a:srgbClr val="000000"/>
                </a:solidFill>
              </a:defRPr>
            </a:pPr>
            <a:r>
              <a:t>education</a:t>
            </a:r>
          </a:p>
          <a:p>
            <a:pPr defTabSz="821531">
              <a:defRPr b="1" sz="3200">
                <a:solidFill>
                  <a:srgbClr val="000000"/>
                </a:solidFill>
              </a:defRPr>
            </a:pPr>
            <a:r>
              <a:t>knowledge</a:t>
            </a:r>
          </a:p>
        </p:txBody>
      </p:sp>
      <p:sp>
        <p:nvSpPr>
          <p:cNvPr id="436" name="migration…"/>
          <p:cNvSpPr txBox="1"/>
          <p:nvPr/>
        </p:nvSpPr>
        <p:spPr>
          <a:xfrm>
            <a:off x="11619964" y="9199289"/>
            <a:ext cx="3811271" cy="159232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migration</a:t>
            </a:r>
          </a:p>
          <a:p>
            <a:pPr defTabSz="821531">
              <a:defRPr b="1" sz="3200">
                <a:solidFill>
                  <a:srgbClr val="000000"/>
                </a:solidFill>
              </a:defRPr>
            </a:pPr>
            <a:r>
              <a:t>trade</a:t>
            </a:r>
          </a:p>
          <a:p>
            <a:pPr defTabSz="821531">
              <a:defRPr b="1" sz="3000">
                <a:solidFill>
                  <a:srgbClr val="000000"/>
                </a:solidFill>
              </a:defRPr>
            </a:pPr>
            <a:r>
              <a:t>knowledge diffusion</a:t>
            </a:r>
          </a:p>
        </p:txBody>
      </p:sp>
      <p:sp>
        <p:nvSpPr>
          <p:cNvPr id="437" name="laws of geography…"/>
          <p:cNvSpPr txBox="1"/>
          <p:nvPr/>
        </p:nvSpPr>
        <p:spPr>
          <a:xfrm>
            <a:off x="16102710" y="10456649"/>
            <a:ext cx="4608704" cy="15419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laws of geography</a:t>
            </a:r>
          </a:p>
          <a:p>
            <a:pPr defTabSz="821531">
              <a:defRPr sz="3000">
                <a:solidFill>
                  <a:srgbClr val="000000"/>
                </a:solidFill>
              </a:defRPr>
            </a:pPr>
            <a:r>
              <a:t>gravity law, Zipf’s law</a:t>
            </a:r>
          </a:p>
          <a:p>
            <a:pPr defTabSz="821531">
              <a:defRPr sz="3000">
                <a:solidFill>
                  <a:srgbClr val="000000"/>
                </a:solidFill>
              </a:defRPr>
            </a:pPr>
            <a:r>
              <a:t>migration, urban hierarchy</a:t>
            </a:r>
          </a:p>
        </p:txBody>
      </p:sp>
      <p:sp>
        <p:nvSpPr>
          <p:cNvPr id="438" name="scaling laws and agglomeration…"/>
          <p:cNvSpPr txBox="1"/>
          <p:nvPr/>
        </p:nvSpPr>
        <p:spPr>
          <a:xfrm>
            <a:off x="15621587" y="7668916"/>
            <a:ext cx="5532959" cy="14283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2800">
                <a:solidFill>
                  <a:srgbClr val="000000"/>
                </a:solidFill>
              </a:defRPr>
            </a:pPr>
            <a:r>
              <a:t>scaling laws and agglomeration</a:t>
            </a:r>
          </a:p>
          <a:p>
            <a:pPr defTabSz="821531">
              <a:defRPr sz="2800">
                <a:solidFill>
                  <a:srgbClr val="000000"/>
                </a:solidFill>
              </a:defRPr>
            </a:pPr>
            <a:r>
              <a:t>social + physical networks</a:t>
            </a:r>
          </a:p>
          <a:p>
            <a:pPr defTabSz="821531">
              <a:defRPr sz="2800">
                <a:solidFill>
                  <a:srgbClr val="000000"/>
                </a:solidFill>
              </a:defRPr>
            </a:pPr>
            <a:r>
              <a:t>economy, information, land uses</a:t>
            </a:r>
          </a:p>
        </p:txBody>
      </p:sp>
      <p:sp>
        <p:nvSpPr>
          <p:cNvPr id="439" name="neighborhood effects…"/>
          <p:cNvSpPr txBox="1"/>
          <p:nvPr/>
        </p:nvSpPr>
        <p:spPr>
          <a:xfrm>
            <a:off x="16239468" y="4134763"/>
            <a:ext cx="4297198" cy="23554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neighborhood effects</a:t>
            </a:r>
          </a:p>
          <a:p>
            <a:pPr defTabSz="821531">
              <a:defRPr sz="2800">
                <a:solidFill>
                  <a:srgbClr val="000000"/>
                </a:solidFill>
              </a:defRPr>
            </a:pPr>
            <a:r>
              <a:t>cumulative (dis)advantage</a:t>
            </a:r>
          </a:p>
          <a:p>
            <a:pPr defTabSz="821531">
              <a:defRPr sz="2800">
                <a:solidFill>
                  <a:srgbClr val="000000"/>
                </a:solidFill>
              </a:defRPr>
            </a:pPr>
            <a:r>
              <a:t>sorting, inequality, </a:t>
            </a:r>
          </a:p>
          <a:p>
            <a:pPr defTabSz="821531">
              <a:defRPr sz="2800">
                <a:solidFill>
                  <a:srgbClr val="000000"/>
                </a:solidFill>
              </a:defRPr>
            </a:pPr>
            <a:r>
              <a:t>environmental quality</a:t>
            </a:r>
          </a:p>
          <a:p>
            <a:pPr defTabSz="821531">
              <a:defRPr sz="2800">
                <a:solidFill>
                  <a:srgbClr val="000000"/>
                </a:solidFill>
              </a:defRPr>
            </a:pPr>
            <a:r>
              <a:t>social justice</a:t>
            </a:r>
          </a:p>
        </p:txBody>
      </p:sp>
      <p:sp>
        <p:nvSpPr>
          <p:cNvPr id="440" name="cognition…"/>
          <p:cNvSpPr txBox="1"/>
          <p:nvPr/>
        </p:nvSpPr>
        <p:spPr>
          <a:xfrm>
            <a:off x="16221811" y="1207112"/>
            <a:ext cx="4370503" cy="20506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cognition</a:t>
            </a:r>
          </a:p>
          <a:p>
            <a:pPr defTabSz="821531">
              <a:defRPr b="1" sz="3200">
                <a:solidFill>
                  <a:srgbClr val="000000"/>
                </a:solidFill>
              </a:defRPr>
            </a:pPr>
            <a:r>
              <a:t>life-course</a:t>
            </a:r>
          </a:p>
          <a:p>
            <a:pPr defTabSz="821531">
              <a:defRPr b="1" sz="3200">
                <a:solidFill>
                  <a:srgbClr val="000000"/>
                </a:solidFill>
              </a:defRPr>
            </a:pPr>
            <a:r>
              <a:t>human development</a:t>
            </a:r>
          </a:p>
          <a:p>
            <a:pPr defTabSz="821531">
              <a:defRPr sz="2800">
                <a:solidFill>
                  <a:srgbClr val="000000"/>
                </a:solidFill>
              </a:defRPr>
            </a:pPr>
            <a:r>
              <a:t>seeds of economic growth</a:t>
            </a:r>
          </a:p>
        </p:txBody>
      </p:sp>
      <p:sp>
        <p:nvSpPr>
          <p:cNvPr id="441" name="Scale"/>
          <p:cNvSpPr txBox="1"/>
          <p:nvPr/>
        </p:nvSpPr>
        <p:spPr>
          <a:xfrm>
            <a:off x="9075810" y="290282"/>
            <a:ext cx="1624661" cy="81246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chemeClr val="accent5">
                    <a:hueOff val="-82419"/>
                    <a:satOff val="-9513"/>
                    <a:lumOff val="-16343"/>
                  </a:schemeClr>
                </a:solidFill>
              </a:defRPr>
            </a:lvl1pPr>
          </a:lstStyle>
          <a:p>
            <a:pPr/>
            <a:r>
              <a:t>Scale</a:t>
            </a:r>
          </a:p>
        </p:txBody>
      </p:sp>
      <p:sp>
        <p:nvSpPr>
          <p:cNvPr id="442" name="Integration"/>
          <p:cNvSpPr txBox="1"/>
          <p:nvPr/>
        </p:nvSpPr>
        <p:spPr>
          <a:xfrm>
            <a:off x="11994372" y="290282"/>
            <a:ext cx="3062454" cy="81246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chemeClr val="accent5">
                    <a:hueOff val="-82419"/>
                    <a:satOff val="-9513"/>
                    <a:lumOff val="-16343"/>
                  </a:schemeClr>
                </a:solidFill>
              </a:defRPr>
            </a:lvl1pPr>
          </a:lstStyle>
          <a:p>
            <a:pPr/>
            <a:r>
              <a:t>Integration</a:t>
            </a:r>
          </a:p>
        </p:txBody>
      </p:sp>
      <p:sp>
        <p:nvSpPr>
          <p:cNvPr id="443" name="Mechanism"/>
          <p:cNvSpPr txBox="1"/>
          <p:nvPr/>
        </p:nvSpPr>
        <p:spPr>
          <a:xfrm>
            <a:off x="16913120" y="290282"/>
            <a:ext cx="3237916" cy="81246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chemeClr val="accent5">
                    <a:hueOff val="-82419"/>
                    <a:satOff val="-9513"/>
                    <a:lumOff val="-16343"/>
                  </a:schemeClr>
                </a:solidFill>
              </a:defRPr>
            </a:lvl1pPr>
          </a:lstStyle>
          <a:p>
            <a:pPr/>
            <a:r>
              <a:t>Mechanism</a:t>
            </a:r>
          </a:p>
        </p:txBody>
      </p:sp>
      <p:sp>
        <p:nvSpPr>
          <p:cNvPr id="444" name="Equation"/>
          <p:cNvSpPr txBox="1"/>
          <p:nvPr/>
        </p:nvSpPr>
        <p:spPr>
          <a:xfrm>
            <a:off x="3634375" y="1055435"/>
            <a:ext cx="678881" cy="4827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9</m:t>
                      </m:r>
                    </m:sup>
                  </m:sSup>
                </m:oMath>
              </m:oMathPara>
            </a14:m>
            <a:endParaRPr sz="4400"/>
          </a:p>
        </p:txBody>
      </p:sp>
      <p:sp>
        <p:nvSpPr>
          <p:cNvPr id="445" name="Equation"/>
          <p:cNvSpPr txBox="1"/>
          <p:nvPr/>
        </p:nvSpPr>
        <p:spPr>
          <a:xfrm>
            <a:off x="3632606" y="4245645"/>
            <a:ext cx="682452" cy="48595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6</m:t>
                      </m:r>
                    </m:sup>
                  </m:sSup>
                </m:oMath>
              </m:oMathPara>
            </a14:m>
            <a:endParaRPr sz="4400"/>
          </a:p>
        </p:txBody>
      </p:sp>
      <p:sp>
        <p:nvSpPr>
          <p:cNvPr id="446" name="Equation"/>
          <p:cNvSpPr txBox="1"/>
          <p:nvPr/>
        </p:nvSpPr>
        <p:spPr>
          <a:xfrm>
            <a:off x="3632606" y="7439000"/>
            <a:ext cx="667772" cy="4827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3</m:t>
                      </m:r>
                    </m:sup>
                  </m:sSup>
                </m:oMath>
              </m:oMathPara>
            </a14:m>
            <a:endParaRPr sz="4400"/>
          </a:p>
        </p:txBody>
      </p:sp>
      <p:sp>
        <p:nvSpPr>
          <p:cNvPr id="447" name="billions"/>
          <p:cNvSpPr txBox="1"/>
          <p:nvPr/>
        </p:nvSpPr>
        <p:spPr>
          <a:xfrm>
            <a:off x="3367824" y="2462546"/>
            <a:ext cx="153083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billions</a:t>
            </a:r>
          </a:p>
        </p:txBody>
      </p:sp>
      <p:sp>
        <p:nvSpPr>
          <p:cNvPr id="448" name="millions"/>
          <p:cNvSpPr txBox="1"/>
          <p:nvPr/>
        </p:nvSpPr>
        <p:spPr>
          <a:xfrm>
            <a:off x="3145517" y="5775333"/>
            <a:ext cx="16507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millions</a:t>
            </a:r>
          </a:p>
        </p:txBody>
      </p:sp>
      <p:sp>
        <p:nvSpPr>
          <p:cNvPr id="449" name="thousands"/>
          <p:cNvSpPr txBox="1"/>
          <p:nvPr/>
        </p:nvSpPr>
        <p:spPr>
          <a:xfrm>
            <a:off x="3180496" y="8472100"/>
            <a:ext cx="218798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thousands</a:t>
            </a:r>
          </a:p>
        </p:txBody>
      </p:sp>
      <p:sp>
        <p:nvSpPr>
          <p:cNvPr id="450" name="Rectangle"/>
          <p:cNvSpPr/>
          <p:nvPr/>
        </p:nvSpPr>
        <p:spPr>
          <a:xfrm>
            <a:off x="6257224" y="4245645"/>
            <a:ext cx="89549" cy="514596"/>
          </a:xfrm>
          <a:prstGeom prst="rect">
            <a:avLst/>
          </a:prstGeom>
          <a:solidFill>
            <a:srgbClr val="CBCCC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1" name="Rectangle"/>
          <p:cNvSpPr/>
          <p:nvPr/>
        </p:nvSpPr>
        <p:spPr>
          <a:xfrm rot="16200000">
            <a:off x="5391044" y="4227785"/>
            <a:ext cx="89550" cy="514597"/>
          </a:xfrm>
          <a:prstGeom prst="rect">
            <a:avLst/>
          </a:prstGeom>
          <a:solidFill>
            <a:srgbClr val="CBCCC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2" name="Rectangle"/>
          <p:cNvSpPr/>
          <p:nvPr/>
        </p:nvSpPr>
        <p:spPr>
          <a:xfrm rot="16200000">
            <a:off x="6257224" y="5312742"/>
            <a:ext cx="89549" cy="514597"/>
          </a:xfrm>
          <a:prstGeom prst="rect">
            <a:avLst/>
          </a:prstGeom>
          <a:solidFill>
            <a:srgbClr val="CBCCC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3" name="Rectangle"/>
          <p:cNvSpPr/>
          <p:nvPr/>
        </p:nvSpPr>
        <p:spPr>
          <a:xfrm rot="17506284">
            <a:off x="7058855" y="3902208"/>
            <a:ext cx="89550" cy="427926"/>
          </a:xfrm>
          <a:prstGeom prst="rect">
            <a:avLst/>
          </a:prstGeom>
          <a:solidFill>
            <a:srgbClr val="C9CECD"/>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4" name="Rectangle"/>
          <p:cNvSpPr/>
          <p:nvPr/>
        </p:nvSpPr>
        <p:spPr>
          <a:xfrm rot="16200000">
            <a:off x="5391044" y="4848755"/>
            <a:ext cx="89550" cy="427926"/>
          </a:xfrm>
          <a:prstGeom prst="rect">
            <a:avLst/>
          </a:prstGeom>
          <a:solidFill>
            <a:srgbClr val="CBCCC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5" name="Rectangle"/>
          <p:cNvSpPr/>
          <p:nvPr/>
        </p:nvSpPr>
        <p:spPr>
          <a:xfrm rot="16060397">
            <a:off x="7158108" y="4451491"/>
            <a:ext cx="89549" cy="174343"/>
          </a:xfrm>
          <a:prstGeom prst="rect">
            <a:avLst/>
          </a:prstGeom>
          <a:solidFill>
            <a:srgbClr val="CBCCC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6" name="Rectangle"/>
          <p:cNvSpPr/>
          <p:nvPr/>
        </p:nvSpPr>
        <p:spPr>
          <a:xfrm rot="15142617">
            <a:off x="6950977" y="4469350"/>
            <a:ext cx="89549" cy="174343"/>
          </a:xfrm>
          <a:prstGeom prst="rect">
            <a:avLst/>
          </a:prstGeom>
          <a:solidFill>
            <a:srgbClr val="CBCCCE"/>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7" name="Rectangle"/>
          <p:cNvSpPr/>
          <p:nvPr/>
        </p:nvSpPr>
        <p:spPr>
          <a:xfrm>
            <a:off x="4875242" y="5278034"/>
            <a:ext cx="364332" cy="35971"/>
          </a:xfrm>
          <a:prstGeom prst="rect">
            <a:avLst/>
          </a:prstGeom>
          <a:solidFill>
            <a:srgbClr val="F8D6A9"/>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8" name="Rectangle"/>
          <p:cNvSpPr/>
          <p:nvPr/>
        </p:nvSpPr>
        <p:spPr>
          <a:xfrm>
            <a:off x="5501482" y="5228920"/>
            <a:ext cx="251550" cy="35971"/>
          </a:xfrm>
          <a:prstGeom prst="rect">
            <a:avLst/>
          </a:prstGeom>
          <a:solidFill>
            <a:srgbClr val="C1DCF4"/>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59" name="Rectangle"/>
          <p:cNvSpPr/>
          <p:nvPr/>
        </p:nvSpPr>
        <p:spPr>
          <a:xfrm>
            <a:off x="5961361" y="5211061"/>
            <a:ext cx="89549" cy="35971"/>
          </a:xfrm>
          <a:prstGeom prst="rect">
            <a:avLst/>
          </a:prstGeom>
          <a:solidFill>
            <a:srgbClr val="C9CACC"/>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60" name="Rectangle"/>
          <p:cNvSpPr/>
          <p:nvPr/>
        </p:nvSpPr>
        <p:spPr>
          <a:xfrm>
            <a:off x="6489403" y="5026873"/>
            <a:ext cx="146557" cy="35971"/>
          </a:xfrm>
          <a:prstGeom prst="rect">
            <a:avLst/>
          </a:prstGeom>
          <a:solidFill>
            <a:srgbClr val="EFAB9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61" name="Rectangle"/>
          <p:cNvSpPr/>
          <p:nvPr/>
        </p:nvSpPr>
        <p:spPr>
          <a:xfrm>
            <a:off x="7502371" y="5202131"/>
            <a:ext cx="146557" cy="53831"/>
          </a:xfrm>
          <a:prstGeom prst="rect">
            <a:avLst/>
          </a:prstGeom>
          <a:solidFill>
            <a:srgbClr val="CBB69C"/>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62" name="Pacific Rim"/>
          <p:cNvSpPr/>
          <p:nvPr/>
        </p:nvSpPr>
        <p:spPr>
          <a:xfrm>
            <a:off x="5371135" y="12256582"/>
            <a:ext cx="1270001" cy="1270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0800" y="0"/>
                </a:moveTo>
                <a:cubicBezTo>
                  <a:pt x="7720" y="0"/>
                  <a:pt x="4944" y="1303"/>
                  <a:pt x="2974" y="3378"/>
                </a:cubicBezTo>
                <a:cubicBezTo>
                  <a:pt x="2840" y="3517"/>
                  <a:pt x="2709" y="3662"/>
                  <a:pt x="2580" y="3813"/>
                </a:cubicBezTo>
                <a:cubicBezTo>
                  <a:pt x="2532" y="3869"/>
                  <a:pt x="2481" y="3923"/>
                  <a:pt x="2434" y="3981"/>
                </a:cubicBezTo>
                <a:cubicBezTo>
                  <a:pt x="2271" y="4181"/>
                  <a:pt x="2114" y="4391"/>
                  <a:pt x="1963" y="4611"/>
                </a:cubicBezTo>
                <a:cubicBezTo>
                  <a:pt x="1837" y="4789"/>
                  <a:pt x="1722" y="4975"/>
                  <a:pt x="1608" y="5161"/>
                </a:cubicBezTo>
                <a:cubicBezTo>
                  <a:pt x="595" y="6805"/>
                  <a:pt x="0" y="8732"/>
                  <a:pt x="0" y="10800"/>
                </a:cubicBezTo>
                <a:cubicBezTo>
                  <a:pt x="0" y="16755"/>
                  <a:pt x="4845" y="21600"/>
                  <a:pt x="10800" y="21600"/>
                </a:cubicBezTo>
                <a:cubicBezTo>
                  <a:pt x="16755" y="21600"/>
                  <a:pt x="21600" y="16755"/>
                  <a:pt x="21600" y="10800"/>
                </a:cubicBezTo>
                <a:cubicBezTo>
                  <a:pt x="21600" y="4845"/>
                  <a:pt x="16755" y="0"/>
                  <a:pt x="10800" y="0"/>
                </a:cubicBezTo>
                <a:close/>
                <a:moveTo>
                  <a:pt x="10800" y="54"/>
                </a:moveTo>
                <a:cubicBezTo>
                  <a:pt x="10840" y="54"/>
                  <a:pt x="10879" y="57"/>
                  <a:pt x="10918" y="57"/>
                </a:cubicBezTo>
                <a:cubicBezTo>
                  <a:pt x="10921" y="57"/>
                  <a:pt x="10924" y="57"/>
                  <a:pt x="10928" y="57"/>
                </a:cubicBezTo>
                <a:cubicBezTo>
                  <a:pt x="11109" y="59"/>
                  <a:pt x="11289" y="65"/>
                  <a:pt x="11468" y="76"/>
                </a:cubicBezTo>
                <a:cubicBezTo>
                  <a:pt x="11469" y="76"/>
                  <a:pt x="11470" y="76"/>
                  <a:pt x="11470" y="76"/>
                </a:cubicBezTo>
                <a:lnTo>
                  <a:pt x="11497" y="86"/>
                </a:lnTo>
                <a:lnTo>
                  <a:pt x="11371" y="88"/>
                </a:lnTo>
                <a:lnTo>
                  <a:pt x="11475" y="99"/>
                </a:lnTo>
                <a:lnTo>
                  <a:pt x="11658" y="111"/>
                </a:lnTo>
                <a:lnTo>
                  <a:pt x="11933" y="126"/>
                </a:lnTo>
                <a:lnTo>
                  <a:pt x="12108" y="136"/>
                </a:lnTo>
                <a:cubicBezTo>
                  <a:pt x="12132" y="139"/>
                  <a:pt x="12155" y="142"/>
                  <a:pt x="12179" y="145"/>
                </a:cubicBezTo>
                <a:lnTo>
                  <a:pt x="12106" y="140"/>
                </a:lnTo>
                <a:lnTo>
                  <a:pt x="11899" y="133"/>
                </a:lnTo>
                <a:lnTo>
                  <a:pt x="11736" y="123"/>
                </a:lnTo>
                <a:lnTo>
                  <a:pt x="11623" y="126"/>
                </a:lnTo>
                <a:lnTo>
                  <a:pt x="11497" y="118"/>
                </a:lnTo>
                <a:lnTo>
                  <a:pt x="11318" y="108"/>
                </a:lnTo>
                <a:lnTo>
                  <a:pt x="11063" y="96"/>
                </a:lnTo>
                <a:lnTo>
                  <a:pt x="10857" y="96"/>
                </a:lnTo>
                <a:lnTo>
                  <a:pt x="10709" y="113"/>
                </a:lnTo>
                <a:lnTo>
                  <a:pt x="10517" y="125"/>
                </a:lnTo>
                <a:lnTo>
                  <a:pt x="10436" y="135"/>
                </a:lnTo>
                <a:lnTo>
                  <a:pt x="10356" y="148"/>
                </a:lnTo>
                <a:lnTo>
                  <a:pt x="10376" y="175"/>
                </a:lnTo>
                <a:lnTo>
                  <a:pt x="10425" y="183"/>
                </a:lnTo>
                <a:lnTo>
                  <a:pt x="10514" y="183"/>
                </a:lnTo>
                <a:lnTo>
                  <a:pt x="10563" y="207"/>
                </a:lnTo>
                <a:lnTo>
                  <a:pt x="10635" y="215"/>
                </a:lnTo>
                <a:lnTo>
                  <a:pt x="10807" y="221"/>
                </a:lnTo>
                <a:lnTo>
                  <a:pt x="10903" y="241"/>
                </a:lnTo>
                <a:lnTo>
                  <a:pt x="11041" y="263"/>
                </a:lnTo>
                <a:lnTo>
                  <a:pt x="10997" y="286"/>
                </a:lnTo>
                <a:lnTo>
                  <a:pt x="11103" y="337"/>
                </a:lnTo>
                <a:lnTo>
                  <a:pt x="11217" y="399"/>
                </a:lnTo>
                <a:lnTo>
                  <a:pt x="11280" y="446"/>
                </a:lnTo>
                <a:lnTo>
                  <a:pt x="11349" y="428"/>
                </a:lnTo>
                <a:lnTo>
                  <a:pt x="11458" y="384"/>
                </a:lnTo>
                <a:lnTo>
                  <a:pt x="11610" y="372"/>
                </a:lnTo>
                <a:lnTo>
                  <a:pt x="11667" y="404"/>
                </a:lnTo>
                <a:lnTo>
                  <a:pt x="11751" y="421"/>
                </a:lnTo>
                <a:lnTo>
                  <a:pt x="11749" y="481"/>
                </a:lnTo>
                <a:lnTo>
                  <a:pt x="11724" y="522"/>
                </a:lnTo>
                <a:lnTo>
                  <a:pt x="11881" y="547"/>
                </a:lnTo>
                <a:lnTo>
                  <a:pt x="11896" y="571"/>
                </a:lnTo>
                <a:lnTo>
                  <a:pt x="11982" y="618"/>
                </a:lnTo>
                <a:lnTo>
                  <a:pt x="12047" y="648"/>
                </a:lnTo>
                <a:lnTo>
                  <a:pt x="12128" y="646"/>
                </a:lnTo>
                <a:lnTo>
                  <a:pt x="12212" y="668"/>
                </a:lnTo>
                <a:lnTo>
                  <a:pt x="12342" y="714"/>
                </a:lnTo>
                <a:lnTo>
                  <a:pt x="12411" y="714"/>
                </a:lnTo>
                <a:lnTo>
                  <a:pt x="12463" y="633"/>
                </a:lnTo>
                <a:lnTo>
                  <a:pt x="12468" y="584"/>
                </a:lnTo>
                <a:lnTo>
                  <a:pt x="12628" y="566"/>
                </a:lnTo>
                <a:lnTo>
                  <a:pt x="12552" y="512"/>
                </a:lnTo>
                <a:lnTo>
                  <a:pt x="12525" y="466"/>
                </a:lnTo>
                <a:lnTo>
                  <a:pt x="12547" y="443"/>
                </a:lnTo>
                <a:lnTo>
                  <a:pt x="12635" y="433"/>
                </a:lnTo>
                <a:lnTo>
                  <a:pt x="12783" y="438"/>
                </a:lnTo>
                <a:lnTo>
                  <a:pt x="12970" y="465"/>
                </a:lnTo>
                <a:lnTo>
                  <a:pt x="12924" y="434"/>
                </a:lnTo>
                <a:lnTo>
                  <a:pt x="12945" y="387"/>
                </a:lnTo>
                <a:lnTo>
                  <a:pt x="13054" y="382"/>
                </a:lnTo>
                <a:lnTo>
                  <a:pt x="13155" y="399"/>
                </a:lnTo>
                <a:lnTo>
                  <a:pt x="13268" y="458"/>
                </a:lnTo>
                <a:lnTo>
                  <a:pt x="13283" y="498"/>
                </a:lnTo>
                <a:lnTo>
                  <a:pt x="13258" y="529"/>
                </a:lnTo>
                <a:lnTo>
                  <a:pt x="13190" y="544"/>
                </a:lnTo>
                <a:lnTo>
                  <a:pt x="13293" y="579"/>
                </a:lnTo>
                <a:lnTo>
                  <a:pt x="13450" y="631"/>
                </a:lnTo>
                <a:lnTo>
                  <a:pt x="13524" y="675"/>
                </a:lnTo>
                <a:lnTo>
                  <a:pt x="13623" y="724"/>
                </a:lnTo>
                <a:lnTo>
                  <a:pt x="13655" y="761"/>
                </a:lnTo>
                <a:lnTo>
                  <a:pt x="13717" y="805"/>
                </a:lnTo>
                <a:lnTo>
                  <a:pt x="13848" y="882"/>
                </a:lnTo>
                <a:lnTo>
                  <a:pt x="13986" y="931"/>
                </a:lnTo>
                <a:lnTo>
                  <a:pt x="13970" y="954"/>
                </a:lnTo>
                <a:lnTo>
                  <a:pt x="13904" y="934"/>
                </a:lnTo>
                <a:lnTo>
                  <a:pt x="13800" y="912"/>
                </a:lnTo>
                <a:lnTo>
                  <a:pt x="13801" y="927"/>
                </a:lnTo>
                <a:lnTo>
                  <a:pt x="13956" y="971"/>
                </a:lnTo>
                <a:lnTo>
                  <a:pt x="13917" y="1007"/>
                </a:lnTo>
                <a:lnTo>
                  <a:pt x="14020" y="1067"/>
                </a:lnTo>
                <a:lnTo>
                  <a:pt x="13909" y="1096"/>
                </a:lnTo>
                <a:lnTo>
                  <a:pt x="13880" y="1099"/>
                </a:lnTo>
                <a:lnTo>
                  <a:pt x="13892" y="1084"/>
                </a:lnTo>
                <a:lnTo>
                  <a:pt x="13946" y="1079"/>
                </a:lnTo>
                <a:lnTo>
                  <a:pt x="13896" y="1028"/>
                </a:lnTo>
                <a:lnTo>
                  <a:pt x="13848" y="1020"/>
                </a:lnTo>
                <a:lnTo>
                  <a:pt x="13811" y="1062"/>
                </a:lnTo>
                <a:lnTo>
                  <a:pt x="13823" y="1103"/>
                </a:lnTo>
                <a:lnTo>
                  <a:pt x="13827" y="1104"/>
                </a:lnTo>
                <a:lnTo>
                  <a:pt x="13806" y="1106"/>
                </a:lnTo>
                <a:lnTo>
                  <a:pt x="13623" y="1106"/>
                </a:lnTo>
                <a:lnTo>
                  <a:pt x="13460" y="1096"/>
                </a:lnTo>
                <a:lnTo>
                  <a:pt x="13364" y="1064"/>
                </a:lnTo>
                <a:lnTo>
                  <a:pt x="13303" y="1089"/>
                </a:lnTo>
                <a:lnTo>
                  <a:pt x="13210" y="1084"/>
                </a:lnTo>
                <a:lnTo>
                  <a:pt x="13103" y="1047"/>
                </a:lnTo>
                <a:lnTo>
                  <a:pt x="12965" y="1049"/>
                </a:lnTo>
                <a:lnTo>
                  <a:pt x="12911" y="1064"/>
                </a:lnTo>
                <a:lnTo>
                  <a:pt x="12778" y="1084"/>
                </a:lnTo>
                <a:lnTo>
                  <a:pt x="12721" y="1106"/>
                </a:lnTo>
                <a:lnTo>
                  <a:pt x="12672" y="1066"/>
                </a:lnTo>
                <a:lnTo>
                  <a:pt x="12566" y="1044"/>
                </a:lnTo>
                <a:lnTo>
                  <a:pt x="12384" y="1047"/>
                </a:lnTo>
                <a:lnTo>
                  <a:pt x="12345" y="1076"/>
                </a:lnTo>
                <a:lnTo>
                  <a:pt x="12357" y="1123"/>
                </a:lnTo>
                <a:lnTo>
                  <a:pt x="12275" y="1145"/>
                </a:lnTo>
                <a:lnTo>
                  <a:pt x="12248" y="1180"/>
                </a:lnTo>
                <a:lnTo>
                  <a:pt x="12296" y="1237"/>
                </a:lnTo>
                <a:lnTo>
                  <a:pt x="12376" y="1274"/>
                </a:lnTo>
                <a:lnTo>
                  <a:pt x="12453" y="1306"/>
                </a:lnTo>
                <a:lnTo>
                  <a:pt x="12541" y="1236"/>
                </a:lnTo>
                <a:lnTo>
                  <a:pt x="12652" y="1199"/>
                </a:lnTo>
                <a:lnTo>
                  <a:pt x="12776" y="1180"/>
                </a:lnTo>
                <a:lnTo>
                  <a:pt x="12783" y="1242"/>
                </a:lnTo>
                <a:lnTo>
                  <a:pt x="12702" y="1279"/>
                </a:lnTo>
                <a:lnTo>
                  <a:pt x="12719" y="1345"/>
                </a:lnTo>
                <a:lnTo>
                  <a:pt x="12867" y="1331"/>
                </a:lnTo>
                <a:lnTo>
                  <a:pt x="12776" y="1392"/>
                </a:lnTo>
                <a:lnTo>
                  <a:pt x="12860" y="1449"/>
                </a:lnTo>
                <a:lnTo>
                  <a:pt x="12766" y="1458"/>
                </a:lnTo>
                <a:lnTo>
                  <a:pt x="12731" y="1559"/>
                </a:lnTo>
                <a:lnTo>
                  <a:pt x="12737" y="1611"/>
                </a:lnTo>
                <a:lnTo>
                  <a:pt x="12785" y="1651"/>
                </a:lnTo>
                <a:lnTo>
                  <a:pt x="12919" y="1638"/>
                </a:lnTo>
                <a:lnTo>
                  <a:pt x="13039" y="1576"/>
                </a:lnTo>
                <a:lnTo>
                  <a:pt x="13020" y="1523"/>
                </a:lnTo>
                <a:lnTo>
                  <a:pt x="13024" y="1459"/>
                </a:lnTo>
                <a:lnTo>
                  <a:pt x="13148" y="1419"/>
                </a:lnTo>
                <a:lnTo>
                  <a:pt x="13192" y="1443"/>
                </a:lnTo>
                <a:lnTo>
                  <a:pt x="13310" y="1422"/>
                </a:lnTo>
                <a:lnTo>
                  <a:pt x="13212" y="1468"/>
                </a:lnTo>
                <a:lnTo>
                  <a:pt x="13263" y="1532"/>
                </a:lnTo>
                <a:lnTo>
                  <a:pt x="13330" y="1549"/>
                </a:lnTo>
                <a:lnTo>
                  <a:pt x="13392" y="1517"/>
                </a:lnTo>
                <a:lnTo>
                  <a:pt x="13470" y="1564"/>
                </a:lnTo>
                <a:lnTo>
                  <a:pt x="13572" y="1608"/>
                </a:lnTo>
                <a:lnTo>
                  <a:pt x="13611" y="1687"/>
                </a:lnTo>
                <a:lnTo>
                  <a:pt x="13678" y="1722"/>
                </a:lnTo>
                <a:lnTo>
                  <a:pt x="13660" y="1778"/>
                </a:lnTo>
                <a:lnTo>
                  <a:pt x="13668" y="1815"/>
                </a:lnTo>
                <a:lnTo>
                  <a:pt x="13719" y="1840"/>
                </a:lnTo>
                <a:lnTo>
                  <a:pt x="13781" y="1880"/>
                </a:lnTo>
                <a:lnTo>
                  <a:pt x="13855" y="1894"/>
                </a:lnTo>
                <a:lnTo>
                  <a:pt x="13864" y="1842"/>
                </a:lnTo>
                <a:lnTo>
                  <a:pt x="13981" y="1867"/>
                </a:lnTo>
                <a:lnTo>
                  <a:pt x="13951" y="1926"/>
                </a:lnTo>
                <a:lnTo>
                  <a:pt x="14013" y="1954"/>
                </a:lnTo>
                <a:lnTo>
                  <a:pt x="14148" y="2059"/>
                </a:lnTo>
                <a:lnTo>
                  <a:pt x="14192" y="2136"/>
                </a:lnTo>
                <a:lnTo>
                  <a:pt x="14064" y="2091"/>
                </a:lnTo>
                <a:lnTo>
                  <a:pt x="14045" y="2156"/>
                </a:lnTo>
                <a:lnTo>
                  <a:pt x="14093" y="2193"/>
                </a:lnTo>
                <a:lnTo>
                  <a:pt x="14118" y="2252"/>
                </a:lnTo>
                <a:lnTo>
                  <a:pt x="14145" y="2353"/>
                </a:lnTo>
                <a:lnTo>
                  <a:pt x="14130" y="2421"/>
                </a:lnTo>
                <a:lnTo>
                  <a:pt x="14156" y="2471"/>
                </a:lnTo>
                <a:lnTo>
                  <a:pt x="14214" y="2483"/>
                </a:lnTo>
                <a:lnTo>
                  <a:pt x="14276" y="2533"/>
                </a:lnTo>
                <a:lnTo>
                  <a:pt x="14158" y="2545"/>
                </a:lnTo>
                <a:lnTo>
                  <a:pt x="14305" y="2596"/>
                </a:lnTo>
                <a:lnTo>
                  <a:pt x="14202" y="2671"/>
                </a:lnTo>
                <a:lnTo>
                  <a:pt x="14200" y="2700"/>
                </a:lnTo>
                <a:lnTo>
                  <a:pt x="14283" y="2708"/>
                </a:lnTo>
                <a:lnTo>
                  <a:pt x="14340" y="2740"/>
                </a:lnTo>
                <a:lnTo>
                  <a:pt x="14286" y="2769"/>
                </a:lnTo>
                <a:lnTo>
                  <a:pt x="14364" y="2840"/>
                </a:lnTo>
                <a:lnTo>
                  <a:pt x="14466" y="2909"/>
                </a:lnTo>
                <a:lnTo>
                  <a:pt x="14473" y="2974"/>
                </a:lnTo>
                <a:lnTo>
                  <a:pt x="14547" y="3033"/>
                </a:lnTo>
                <a:lnTo>
                  <a:pt x="14633" y="3080"/>
                </a:lnTo>
                <a:lnTo>
                  <a:pt x="14633" y="3128"/>
                </a:lnTo>
                <a:lnTo>
                  <a:pt x="14571" y="3190"/>
                </a:lnTo>
                <a:lnTo>
                  <a:pt x="14550" y="3269"/>
                </a:lnTo>
                <a:lnTo>
                  <a:pt x="14537" y="3314"/>
                </a:lnTo>
                <a:lnTo>
                  <a:pt x="14497" y="3375"/>
                </a:lnTo>
                <a:lnTo>
                  <a:pt x="14534" y="3441"/>
                </a:lnTo>
                <a:lnTo>
                  <a:pt x="14515" y="3471"/>
                </a:lnTo>
                <a:lnTo>
                  <a:pt x="14505" y="3553"/>
                </a:lnTo>
                <a:lnTo>
                  <a:pt x="14453" y="3634"/>
                </a:lnTo>
                <a:lnTo>
                  <a:pt x="14470" y="3685"/>
                </a:lnTo>
                <a:lnTo>
                  <a:pt x="14438" y="3744"/>
                </a:lnTo>
                <a:lnTo>
                  <a:pt x="14396" y="3730"/>
                </a:lnTo>
                <a:lnTo>
                  <a:pt x="14380" y="3801"/>
                </a:lnTo>
                <a:lnTo>
                  <a:pt x="14412" y="3831"/>
                </a:lnTo>
                <a:lnTo>
                  <a:pt x="14328" y="3838"/>
                </a:lnTo>
                <a:lnTo>
                  <a:pt x="14283" y="3890"/>
                </a:lnTo>
                <a:lnTo>
                  <a:pt x="14364" y="3988"/>
                </a:lnTo>
                <a:lnTo>
                  <a:pt x="14343" y="4023"/>
                </a:lnTo>
                <a:lnTo>
                  <a:pt x="14401" y="4136"/>
                </a:lnTo>
                <a:lnTo>
                  <a:pt x="14409" y="4186"/>
                </a:lnTo>
                <a:lnTo>
                  <a:pt x="14476" y="4265"/>
                </a:lnTo>
                <a:lnTo>
                  <a:pt x="14557" y="4313"/>
                </a:lnTo>
                <a:lnTo>
                  <a:pt x="14614" y="4405"/>
                </a:lnTo>
                <a:lnTo>
                  <a:pt x="14589" y="4491"/>
                </a:lnTo>
                <a:lnTo>
                  <a:pt x="14665" y="4560"/>
                </a:lnTo>
                <a:lnTo>
                  <a:pt x="14746" y="4521"/>
                </a:lnTo>
                <a:lnTo>
                  <a:pt x="14835" y="4510"/>
                </a:lnTo>
                <a:lnTo>
                  <a:pt x="14931" y="4515"/>
                </a:lnTo>
                <a:lnTo>
                  <a:pt x="15017" y="4483"/>
                </a:lnTo>
                <a:lnTo>
                  <a:pt x="15133" y="4489"/>
                </a:lnTo>
                <a:lnTo>
                  <a:pt x="15104" y="4604"/>
                </a:lnTo>
                <a:lnTo>
                  <a:pt x="15023" y="4555"/>
                </a:lnTo>
                <a:lnTo>
                  <a:pt x="15008" y="4597"/>
                </a:lnTo>
                <a:lnTo>
                  <a:pt x="15044" y="4755"/>
                </a:lnTo>
                <a:lnTo>
                  <a:pt x="15081" y="4865"/>
                </a:lnTo>
                <a:lnTo>
                  <a:pt x="15205" y="4851"/>
                </a:lnTo>
                <a:lnTo>
                  <a:pt x="15281" y="4866"/>
                </a:lnTo>
                <a:lnTo>
                  <a:pt x="15352" y="4806"/>
                </a:lnTo>
                <a:lnTo>
                  <a:pt x="15362" y="4718"/>
                </a:lnTo>
                <a:lnTo>
                  <a:pt x="15412" y="4693"/>
                </a:lnTo>
                <a:lnTo>
                  <a:pt x="15380" y="4658"/>
                </a:lnTo>
                <a:lnTo>
                  <a:pt x="15362" y="4580"/>
                </a:lnTo>
                <a:lnTo>
                  <a:pt x="15370" y="4545"/>
                </a:lnTo>
                <a:lnTo>
                  <a:pt x="15422" y="4617"/>
                </a:lnTo>
                <a:lnTo>
                  <a:pt x="15461" y="4600"/>
                </a:lnTo>
                <a:lnTo>
                  <a:pt x="15540" y="4627"/>
                </a:lnTo>
                <a:lnTo>
                  <a:pt x="15579" y="4696"/>
                </a:lnTo>
                <a:lnTo>
                  <a:pt x="15552" y="4732"/>
                </a:lnTo>
                <a:lnTo>
                  <a:pt x="15616" y="4819"/>
                </a:lnTo>
                <a:lnTo>
                  <a:pt x="15577" y="4846"/>
                </a:lnTo>
                <a:lnTo>
                  <a:pt x="15572" y="4900"/>
                </a:lnTo>
                <a:lnTo>
                  <a:pt x="15648" y="4967"/>
                </a:lnTo>
                <a:lnTo>
                  <a:pt x="15719" y="5068"/>
                </a:lnTo>
                <a:lnTo>
                  <a:pt x="15801" y="5146"/>
                </a:lnTo>
                <a:lnTo>
                  <a:pt x="15887" y="5139"/>
                </a:lnTo>
                <a:lnTo>
                  <a:pt x="15976" y="5193"/>
                </a:lnTo>
                <a:lnTo>
                  <a:pt x="16032" y="5173"/>
                </a:lnTo>
                <a:lnTo>
                  <a:pt x="16124" y="5163"/>
                </a:lnTo>
                <a:lnTo>
                  <a:pt x="16123" y="5060"/>
                </a:lnTo>
                <a:lnTo>
                  <a:pt x="16192" y="5050"/>
                </a:lnTo>
                <a:lnTo>
                  <a:pt x="16245" y="5095"/>
                </a:lnTo>
                <a:lnTo>
                  <a:pt x="16341" y="5144"/>
                </a:lnTo>
                <a:lnTo>
                  <a:pt x="16353" y="5104"/>
                </a:lnTo>
                <a:lnTo>
                  <a:pt x="16309" y="4999"/>
                </a:lnTo>
                <a:lnTo>
                  <a:pt x="16394" y="5018"/>
                </a:lnTo>
                <a:lnTo>
                  <a:pt x="16341" y="4969"/>
                </a:lnTo>
                <a:lnTo>
                  <a:pt x="16432" y="4969"/>
                </a:lnTo>
                <a:lnTo>
                  <a:pt x="16383" y="4900"/>
                </a:lnTo>
                <a:lnTo>
                  <a:pt x="16415" y="4893"/>
                </a:lnTo>
                <a:lnTo>
                  <a:pt x="16382" y="4789"/>
                </a:lnTo>
                <a:lnTo>
                  <a:pt x="16469" y="4873"/>
                </a:lnTo>
                <a:lnTo>
                  <a:pt x="16587" y="4949"/>
                </a:lnTo>
                <a:lnTo>
                  <a:pt x="16631" y="5033"/>
                </a:lnTo>
                <a:lnTo>
                  <a:pt x="16660" y="5067"/>
                </a:lnTo>
                <a:lnTo>
                  <a:pt x="16729" y="5222"/>
                </a:lnTo>
                <a:lnTo>
                  <a:pt x="16782" y="5296"/>
                </a:lnTo>
                <a:lnTo>
                  <a:pt x="16774" y="5397"/>
                </a:lnTo>
                <a:lnTo>
                  <a:pt x="16833" y="5530"/>
                </a:lnTo>
                <a:lnTo>
                  <a:pt x="16855" y="5632"/>
                </a:lnTo>
                <a:lnTo>
                  <a:pt x="16895" y="5762"/>
                </a:lnTo>
                <a:lnTo>
                  <a:pt x="16924" y="5769"/>
                </a:lnTo>
                <a:lnTo>
                  <a:pt x="16927" y="5610"/>
                </a:lnTo>
                <a:lnTo>
                  <a:pt x="16897" y="5514"/>
                </a:lnTo>
                <a:lnTo>
                  <a:pt x="16868" y="5405"/>
                </a:lnTo>
                <a:lnTo>
                  <a:pt x="16843" y="5309"/>
                </a:lnTo>
                <a:lnTo>
                  <a:pt x="16868" y="5265"/>
                </a:lnTo>
                <a:lnTo>
                  <a:pt x="16821" y="5141"/>
                </a:lnTo>
                <a:lnTo>
                  <a:pt x="16754" y="5075"/>
                </a:lnTo>
                <a:lnTo>
                  <a:pt x="16695" y="4917"/>
                </a:lnTo>
                <a:lnTo>
                  <a:pt x="16628" y="4861"/>
                </a:lnTo>
                <a:lnTo>
                  <a:pt x="16589" y="4765"/>
                </a:lnTo>
                <a:lnTo>
                  <a:pt x="16532" y="4656"/>
                </a:lnTo>
                <a:lnTo>
                  <a:pt x="16424" y="4535"/>
                </a:lnTo>
                <a:lnTo>
                  <a:pt x="16341" y="4548"/>
                </a:lnTo>
                <a:lnTo>
                  <a:pt x="16234" y="4400"/>
                </a:lnTo>
                <a:lnTo>
                  <a:pt x="16128" y="4308"/>
                </a:lnTo>
                <a:lnTo>
                  <a:pt x="16038" y="4188"/>
                </a:lnTo>
                <a:lnTo>
                  <a:pt x="16079" y="4186"/>
                </a:lnTo>
                <a:lnTo>
                  <a:pt x="16129" y="4277"/>
                </a:lnTo>
                <a:lnTo>
                  <a:pt x="16288" y="4375"/>
                </a:lnTo>
                <a:lnTo>
                  <a:pt x="16383" y="4407"/>
                </a:lnTo>
                <a:lnTo>
                  <a:pt x="16351" y="4316"/>
                </a:lnTo>
                <a:lnTo>
                  <a:pt x="16296" y="4233"/>
                </a:lnTo>
                <a:lnTo>
                  <a:pt x="16261" y="4143"/>
                </a:lnTo>
                <a:lnTo>
                  <a:pt x="16249" y="4102"/>
                </a:lnTo>
                <a:lnTo>
                  <a:pt x="16136" y="4072"/>
                </a:lnTo>
                <a:lnTo>
                  <a:pt x="16097" y="3988"/>
                </a:lnTo>
                <a:lnTo>
                  <a:pt x="16161" y="3936"/>
                </a:lnTo>
                <a:lnTo>
                  <a:pt x="16219" y="3831"/>
                </a:lnTo>
                <a:lnTo>
                  <a:pt x="16190" y="3735"/>
                </a:lnTo>
                <a:lnTo>
                  <a:pt x="16224" y="3638"/>
                </a:lnTo>
                <a:lnTo>
                  <a:pt x="16239" y="3582"/>
                </a:lnTo>
                <a:lnTo>
                  <a:pt x="16363" y="3491"/>
                </a:lnTo>
                <a:lnTo>
                  <a:pt x="16383" y="3425"/>
                </a:lnTo>
                <a:lnTo>
                  <a:pt x="16348" y="3318"/>
                </a:lnTo>
                <a:lnTo>
                  <a:pt x="16333" y="3255"/>
                </a:lnTo>
                <a:lnTo>
                  <a:pt x="16461" y="3255"/>
                </a:lnTo>
                <a:lnTo>
                  <a:pt x="16543" y="3198"/>
                </a:lnTo>
                <a:lnTo>
                  <a:pt x="16665" y="3213"/>
                </a:lnTo>
                <a:lnTo>
                  <a:pt x="16681" y="3163"/>
                </a:lnTo>
                <a:lnTo>
                  <a:pt x="16717" y="3139"/>
                </a:lnTo>
                <a:lnTo>
                  <a:pt x="16789" y="3160"/>
                </a:lnTo>
                <a:lnTo>
                  <a:pt x="16846" y="3101"/>
                </a:lnTo>
                <a:lnTo>
                  <a:pt x="16954" y="3121"/>
                </a:lnTo>
                <a:lnTo>
                  <a:pt x="16959" y="3042"/>
                </a:lnTo>
                <a:lnTo>
                  <a:pt x="17048" y="3079"/>
                </a:lnTo>
                <a:lnTo>
                  <a:pt x="17144" y="3075"/>
                </a:lnTo>
                <a:lnTo>
                  <a:pt x="17112" y="2952"/>
                </a:lnTo>
                <a:lnTo>
                  <a:pt x="17134" y="2915"/>
                </a:lnTo>
                <a:lnTo>
                  <a:pt x="17156" y="2806"/>
                </a:lnTo>
                <a:lnTo>
                  <a:pt x="17148" y="2796"/>
                </a:lnTo>
                <a:lnTo>
                  <a:pt x="17232" y="2804"/>
                </a:lnTo>
                <a:lnTo>
                  <a:pt x="17323" y="2826"/>
                </a:lnTo>
                <a:lnTo>
                  <a:pt x="17370" y="2858"/>
                </a:lnTo>
                <a:lnTo>
                  <a:pt x="17284" y="2858"/>
                </a:lnTo>
                <a:lnTo>
                  <a:pt x="17323" y="2959"/>
                </a:lnTo>
                <a:lnTo>
                  <a:pt x="17353" y="2978"/>
                </a:lnTo>
                <a:lnTo>
                  <a:pt x="17395" y="2976"/>
                </a:lnTo>
                <a:lnTo>
                  <a:pt x="17484" y="2991"/>
                </a:lnTo>
                <a:lnTo>
                  <a:pt x="17638" y="3042"/>
                </a:lnTo>
                <a:lnTo>
                  <a:pt x="17866" y="3160"/>
                </a:lnTo>
                <a:lnTo>
                  <a:pt x="17999" y="3249"/>
                </a:lnTo>
                <a:lnTo>
                  <a:pt x="18067" y="3266"/>
                </a:lnTo>
                <a:lnTo>
                  <a:pt x="18161" y="3314"/>
                </a:lnTo>
                <a:lnTo>
                  <a:pt x="18265" y="3387"/>
                </a:lnTo>
                <a:lnTo>
                  <a:pt x="18291" y="3373"/>
                </a:lnTo>
                <a:lnTo>
                  <a:pt x="18370" y="3414"/>
                </a:lnTo>
                <a:lnTo>
                  <a:pt x="18405" y="3397"/>
                </a:lnTo>
                <a:lnTo>
                  <a:pt x="18410" y="3378"/>
                </a:lnTo>
                <a:lnTo>
                  <a:pt x="18435" y="3397"/>
                </a:lnTo>
                <a:lnTo>
                  <a:pt x="18515" y="3415"/>
                </a:lnTo>
                <a:lnTo>
                  <a:pt x="18540" y="3394"/>
                </a:lnTo>
                <a:lnTo>
                  <a:pt x="18582" y="3420"/>
                </a:lnTo>
                <a:lnTo>
                  <a:pt x="18577" y="3409"/>
                </a:lnTo>
                <a:lnTo>
                  <a:pt x="18560" y="3387"/>
                </a:lnTo>
                <a:cubicBezTo>
                  <a:pt x="20405" y="5317"/>
                  <a:pt x="21546" y="7925"/>
                  <a:pt x="21546" y="10800"/>
                </a:cubicBezTo>
                <a:cubicBezTo>
                  <a:pt x="21546" y="13961"/>
                  <a:pt x="20168" y="16799"/>
                  <a:pt x="17988" y="18765"/>
                </a:cubicBezTo>
                <a:lnTo>
                  <a:pt x="17991" y="18759"/>
                </a:lnTo>
                <a:lnTo>
                  <a:pt x="17934" y="18791"/>
                </a:lnTo>
                <a:lnTo>
                  <a:pt x="17967" y="18740"/>
                </a:lnTo>
                <a:lnTo>
                  <a:pt x="18015" y="18686"/>
                </a:lnTo>
                <a:lnTo>
                  <a:pt x="18097" y="18612"/>
                </a:lnTo>
                <a:lnTo>
                  <a:pt x="18126" y="18573"/>
                </a:lnTo>
                <a:lnTo>
                  <a:pt x="18020" y="18649"/>
                </a:lnTo>
                <a:lnTo>
                  <a:pt x="17937" y="18710"/>
                </a:lnTo>
                <a:lnTo>
                  <a:pt x="17880" y="18775"/>
                </a:lnTo>
                <a:lnTo>
                  <a:pt x="17829" y="18816"/>
                </a:lnTo>
                <a:lnTo>
                  <a:pt x="17792" y="18833"/>
                </a:lnTo>
                <a:lnTo>
                  <a:pt x="17762" y="18855"/>
                </a:lnTo>
                <a:lnTo>
                  <a:pt x="17678" y="18917"/>
                </a:lnTo>
                <a:lnTo>
                  <a:pt x="17569" y="18993"/>
                </a:lnTo>
                <a:lnTo>
                  <a:pt x="17468" y="19077"/>
                </a:lnTo>
                <a:lnTo>
                  <a:pt x="17479" y="19078"/>
                </a:lnTo>
                <a:lnTo>
                  <a:pt x="17461" y="19105"/>
                </a:lnTo>
                <a:lnTo>
                  <a:pt x="17590" y="19016"/>
                </a:lnTo>
                <a:lnTo>
                  <a:pt x="17617" y="19014"/>
                </a:lnTo>
                <a:lnTo>
                  <a:pt x="17565" y="19083"/>
                </a:lnTo>
                <a:lnTo>
                  <a:pt x="17604" y="19062"/>
                </a:lnTo>
                <a:lnTo>
                  <a:pt x="17698" y="18981"/>
                </a:lnTo>
                <a:lnTo>
                  <a:pt x="17786" y="18924"/>
                </a:lnTo>
                <a:lnTo>
                  <a:pt x="17843" y="18890"/>
                </a:lnTo>
                <a:lnTo>
                  <a:pt x="17853" y="18888"/>
                </a:lnTo>
                <a:cubicBezTo>
                  <a:pt x="17061" y="19579"/>
                  <a:pt x="16168" y="20158"/>
                  <a:pt x="15198" y="20595"/>
                </a:cubicBezTo>
                <a:lnTo>
                  <a:pt x="15274" y="20551"/>
                </a:lnTo>
                <a:lnTo>
                  <a:pt x="15352" y="20509"/>
                </a:lnTo>
                <a:lnTo>
                  <a:pt x="15439" y="20455"/>
                </a:lnTo>
                <a:lnTo>
                  <a:pt x="15510" y="20413"/>
                </a:lnTo>
                <a:lnTo>
                  <a:pt x="15601" y="20354"/>
                </a:lnTo>
                <a:lnTo>
                  <a:pt x="15727" y="20285"/>
                </a:lnTo>
                <a:lnTo>
                  <a:pt x="15835" y="20211"/>
                </a:lnTo>
                <a:lnTo>
                  <a:pt x="15899" y="20159"/>
                </a:lnTo>
                <a:lnTo>
                  <a:pt x="15926" y="20127"/>
                </a:lnTo>
                <a:lnTo>
                  <a:pt x="16008" y="20058"/>
                </a:lnTo>
                <a:lnTo>
                  <a:pt x="16055" y="20018"/>
                </a:lnTo>
                <a:lnTo>
                  <a:pt x="16107" y="19959"/>
                </a:lnTo>
                <a:lnTo>
                  <a:pt x="16082" y="19934"/>
                </a:lnTo>
                <a:lnTo>
                  <a:pt x="16119" y="19886"/>
                </a:lnTo>
                <a:lnTo>
                  <a:pt x="16143" y="19849"/>
                </a:lnTo>
                <a:lnTo>
                  <a:pt x="16138" y="19811"/>
                </a:lnTo>
                <a:lnTo>
                  <a:pt x="16059" y="19802"/>
                </a:lnTo>
                <a:lnTo>
                  <a:pt x="16006" y="19802"/>
                </a:lnTo>
                <a:lnTo>
                  <a:pt x="15927" y="19801"/>
                </a:lnTo>
                <a:lnTo>
                  <a:pt x="15941" y="19730"/>
                </a:lnTo>
                <a:lnTo>
                  <a:pt x="15899" y="19757"/>
                </a:lnTo>
                <a:lnTo>
                  <a:pt x="15853" y="19748"/>
                </a:lnTo>
                <a:lnTo>
                  <a:pt x="15786" y="19790"/>
                </a:lnTo>
                <a:lnTo>
                  <a:pt x="15762" y="19726"/>
                </a:lnTo>
                <a:lnTo>
                  <a:pt x="15695" y="19710"/>
                </a:lnTo>
                <a:lnTo>
                  <a:pt x="15724" y="19683"/>
                </a:lnTo>
                <a:lnTo>
                  <a:pt x="15633" y="19686"/>
                </a:lnTo>
                <a:lnTo>
                  <a:pt x="15537" y="19686"/>
                </a:lnTo>
                <a:lnTo>
                  <a:pt x="15380" y="19703"/>
                </a:lnTo>
                <a:lnTo>
                  <a:pt x="15345" y="19663"/>
                </a:lnTo>
                <a:lnTo>
                  <a:pt x="15374" y="19610"/>
                </a:lnTo>
                <a:lnTo>
                  <a:pt x="15352" y="19548"/>
                </a:lnTo>
                <a:lnTo>
                  <a:pt x="15313" y="19551"/>
                </a:lnTo>
                <a:lnTo>
                  <a:pt x="15299" y="19513"/>
                </a:lnTo>
                <a:lnTo>
                  <a:pt x="15284" y="19444"/>
                </a:lnTo>
                <a:lnTo>
                  <a:pt x="15310" y="19395"/>
                </a:lnTo>
                <a:lnTo>
                  <a:pt x="15239" y="19383"/>
                </a:lnTo>
                <a:lnTo>
                  <a:pt x="15193" y="19360"/>
                </a:lnTo>
                <a:lnTo>
                  <a:pt x="15079" y="19430"/>
                </a:lnTo>
                <a:lnTo>
                  <a:pt x="15033" y="19371"/>
                </a:lnTo>
                <a:lnTo>
                  <a:pt x="15045" y="19334"/>
                </a:lnTo>
                <a:lnTo>
                  <a:pt x="15042" y="19280"/>
                </a:lnTo>
                <a:lnTo>
                  <a:pt x="14990" y="19247"/>
                </a:lnTo>
                <a:lnTo>
                  <a:pt x="14990" y="19206"/>
                </a:lnTo>
                <a:lnTo>
                  <a:pt x="14949" y="19206"/>
                </a:lnTo>
                <a:lnTo>
                  <a:pt x="14946" y="19144"/>
                </a:lnTo>
                <a:lnTo>
                  <a:pt x="14904" y="19105"/>
                </a:lnTo>
                <a:lnTo>
                  <a:pt x="14837" y="19164"/>
                </a:lnTo>
                <a:lnTo>
                  <a:pt x="14828" y="19195"/>
                </a:lnTo>
                <a:lnTo>
                  <a:pt x="14788" y="19262"/>
                </a:lnTo>
                <a:lnTo>
                  <a:pt x="14739" y="19329"/>
                </a:lnTo>
                <a:lnTo>
                  <a:pt x="14761" y="19354"/>
                </a:lnTo>
                <a:lnTo>
                  <a:pt x="14724" y="19385"/>
                </a:lnTo>
                <a:lnTo>
                  <a:pt x="14690" y="19467"/>
                </a:lnTo>
                <a:lnTo>
                  <a:pt x="14700" y="19518"/>
                </a:lnTo>
                <a:lnTo>
                  <a:pt x="14683" y="19550"/>
                </a:lnTo>
                <a:lnTo>
                  <a:pt x="14699" y="19588"/>
                </a:lnTo>
                <a:lnTo>
                  <a:pt x="14633" y="19679"/>
                </a:lnTo>
                <a:lnTo>
                  <a:pt x="14601" y="19735"/>
                </a:lnTo>
                <a:lnTo>
                  <a:pt x="14559" y="19785"/>
                </a:lnTo>
                <a:lnTo>
                  <a:pt x="14515" y="19843"/>
                </a:lnTo>
                <a:lnTo>
                  <a:pt x="14397" y="19902"/>
                </a:lnTo>
                <a:lnTo>
                  <a:pt x="14244" y="19913"/>
                </a:lnTo>
                <a:lnTo>
                  <a:pt x="14224" y="19891"/>
                </a:lnTo>
                <a:lnTo>
                  <a:pt x="14138" y="19890"/>
                </a:lnTo>
                <a:lnTo>
                  <a:pt x="14091" y="19902"/>
                </a:lnTo>
                <a:lnTo>
                  <a:pt x="13976" y="19876"/>
                </a:lnTo>
                <a:lnTo>
                  <a:pt x="13892" y="19865"/>
                </a:lnTo>
                <a:lnTo>
                  <a:pt x="13764" y="19863"/>
                </a:lnTo>
                <a:lnTo>
                  <a:pt x="13633" y="19838"/>
                </a:lnTo>
                <a:lnTo>
                  <a:pt x="13625" y="19814"/>
                </a:lnTo>
                <a:lnTo>
                  <a:pt x="13692" y="19755"/>
                </a:lnTo>
                <a:lnTo>
                  <a:pt x="13749" y="19696"/>
                </a:lnTo>
                <a:lnTo>
                  <a:pt x="13734" y="19661"/>
                </a:lnTo>
                <a:lnTo>
                  <a:pt x="13795" y="19644"/>
                </a:lnTo>
                <a:lnTo>
                  <a:pt x="13867" y="19590"/>
                </a:lnTo>
                <a:lnTo>
                  <a:pt x="13919" y="19526"/>
                </a:lnTo>
                <a:lnTo>
                  <a:pt x="13845" y="19493"/>
                </a:lnTo>
                <a:lnTo>
                  <a:pt x="13801" y="19521"/>
                </a:lnTo>
                <a:lnTo>
                  <a:pt x="13736" y="19525"/>
                </a:lnTo>
                <a:lnTo>
                  <a:pt x="13630" y="19575"/>
                </a:lnTo>
                <a:lnTo>
                  <a:pt x="13522" y="19565"/>
                </a:lnTo>
                <a:lnTo>
                  <a:pt x="13471" y="19583"/>
                </a:lnTo>
                <a:lnTo>
                  <a:pt x="13323" y="19585"/>
                </a:lnTo>
                <a:lnTo>
                  <a:pt x="13231" y="19558"/>
                </a:lnTo>
                <a:lnTo>
                  <a:pt x="13115" y="19551"/>
                </a:lnTo>
                <a:lnTo>
                  <a:pt x="13017" y="19580"/>
                </a:lnTo>
                <a:lnTo>
                  <a:pt x="13147" y="19595"/>
                </a:lnTo>
                <a:lnTo>
                  <a:pt x="13145" y="19646"/>
                </a:lnTo>
                <a:lnTo>
                  <a:pt x="12993" y="19688"/>
                </a:lnTo>
                <a:lnTo>
                  <a:pt x="12902" y="19689"/>
                </a:lnTo>
                <a:lnTo>
                  <a:pt x="12790" y="19740"/>
                </a:lnTo>
                <a:lnTo>
                  <a:pt x="12707" y="19807"/>
                </a:lnTo>
                <a:lnTo>
                  <a:pt x="12734" y="19829"/>
                </a:lnTo>
                <a:lnTo>
                  <a:pt x="12650" y="19865"/>
                </a:lnTo>
                <a:lnTo>
                  <a:pt x="12559" y="19952"/>
                </a:lnTo>
                <a:lnTo>
                  <a:pt x="12593" y="19999"/>
                </a:lnTo>
                <a:lnTo>
                  <a:pt x="12478" y="20004"/>
                </a:lnTo>
                <a:lnTo>
                  <a:pt x="12367" y="20016"/>
                </a:lnTo>
                <a:lnTo>
                  <a:pt x="12271" y="19969"/>
                </a:lnTo>
                <a:lnTo>
                  <a:pt x="12140" y="19937"/>
                </a:lnTo>
                <a:lnTo>
                  <a:pt x="12051" y="19959"/>
                </a:lnTo>
                <a:lnTo>
                  <a:pt x="11972" y="19977"/>
                </a:lnTo>
                <a:lnTo>
                  <a:pt x="11967" y="20003"/>
                </a:lnTo>
                <a:lnTo>
                  <a:pt x="11887" y="19998"/>
                </a:lnTo>
                <a:lnTo>
                  <a:pt x="11884" y="20024"/>
                </a:lnTo>
                <a:lnTo>
                  <a:pt x="11791" y="20046"/>
                </a:lnTo>
                <a:lnTo>
                  <a:pt x="11746" y="20087"/>
                </a:lnTo>
                <a:lnTo>
                  <a:pt x="11645" y="20137"/>
                </a:lnTo>
                <a:lnTo>
                  <a:pt x="11621" y="20208"/>
                </a:lnTo>
                <a:lnTo>
                  <a:pt x="11542" y="20191"/>
                </a:lnTo>
                <a:lnTo>
                  <a:pt x="11483" y="20238"/>
                </a:lnTo>
                <a:lnTo>
                  <a:pt x="11546" y="20277"/>
                </a:lnTo>
                <a:lnTo>
                  <a:pt x="11470" y="20297"/>
                </a:lnTo>
                <a:lnTo>
                  <a:pt x="11396" y="20225"/>
                </a:lnTo>
                <a:lnTo>
                  <a:pt x="11268" y="20304"/>
                </a:lnTo>
                <a:lnTo>
                  <a:pt x="11263" y="20351"/>
                </a:lnTo>
                <a:lnTo>
                  <a:pt x="11254" y="20385"/>
                </a:lnTo>
                <a:lnTo>
                  <a:pt x="11148" y="20430"/>
                </a:lnTo>
                <a:lnTo>
                  <a:pt x="11101" y="20474"/>
                </a:lnTo>
                <a:lnTo>
                  <a:pt x="11005" y="20511"/>
                </a:lnTo>
                <a:lnTo>
                  <a:pt x="10819" y="20534"/>
                </a:lnTo>
                <a:lnTo>
                  <a:pt x="10721" y="20533"/>
                </a:lnTo>
                <a:lnTo>
                  <a:pt x="10675" y="20540"/>
                </a:lnTo>
                <a:lnTo>
                  <a:pt x="10649" y="20556"/>
                </a:lnTo>
                <a:lnTo>
                  <a:pt x="10542" y="20563"/>
                </a:lnTo>
                <a:lnTo>
                  <a:pt x="10404" y="20588"/>
                </a:lnTo>
                <a:lnTo>
                  <a:pt x="10356" y="20577"/>
                </a:lnTo>
                <a:lnTo>
                  <a:pt x="10276" y="20580"/>
                </a:lnTo>
                <a:lnTo>
                  <a:pt x="10144" y="20602"/>
                </a:lnTo>
                <a:lnTo>
                  <a:pt x="10061" y="20630"/>
                </a:lnTo>
                <a:lnTo>
                  <a:pt x="9921" y="20646"/>
                </a:lnTo>
                <a:lnTo>
                  <a:pt x="9852" y="20691"/>
                </a:lnTo>
                <a:lnTo>
                  <a:pt x="9834" y="20634"/>
                </a:lnTo>
                <a:lnTo>
                  <a:pt x="9768" y="20681"/>
                </a:lnTo>
                <a:lnTo>
                  <a:pt x="9792" y="20725"/>
                </a:lnTo>
                <a:lnTo>
                  <a:pt x="9772" y="20757"/>
                </a:lnTo>
                <a:lnTo>
                  <a:pt x="9740" y="20772"/>
                </a:lnTo>
                <a:lnTo>
                  <a:pt x="9726" y="20809"/>
                </a:lnTo>
                <a:lnTo>
                  <a:pt x="9766" y="20831"/>
                </a:lnTo>
                <a:lnTo>
                  <a:pt x="9787" y="20853"/>
                </a:lnTo>
                <a:lnTo>
                  <a:pt x="9876" y="20908"/>
                </a:lnTo>
                <a:lnTo>
                  <a:pt x="9884" y="20940"/>
                </a:lnTo>
                <a:lnTo>
                  <a:pt x="9830" y="20913"/>
                </a:lnTo>
                <a:lnTo>
                  <a:pt x="9745" y="20888"/>
                </a:lnTo>
                <a:lnTo>
                  <a:pt x="9810" y="20950"/>
                </a:lnTo>
                <a:lnTo>
                  <a:pt x="9733" y="20918"/>
                </a:lnTo>
                <a:lnTo>
                  <a:pt x="9760" y="20945"/>
                </a:lnTo>
                <a:lnTo>
                  <a:pt x="9862" y="20999"/>
                </a:lnTo>
                <a:lnTo>
                  <a:pt x="9889" y="21045"/>
                </a:lnTo>
                <a:lnTo>
                  <a:pt x="9965" y="21071"/>
                </a:lnTo>
                <a:lnTo>
                  <a:pt x="9972" y="21087"/>
                </a:lnTo>
                <a:lnTo>
                  <a:pt x="10043" y="21124"/>
                </a:lnTo>
                <a:lnTo>
                  <a:pt x="10041" y="21152"/>
                </a:lnTo>
                <a:lnTo>
                  <a:pt x="10071" y="21181"/>
                </a:lnTo>
                <a:lnTo>
                  <a:pt x="10164" y="21231"/>
                </a:lnTo>
                <a:lnTo>
                  <a:pt x="10186" y="21257"/>
                </a:lnTo>
                <a:lnTo>
                  <a:pt x="10172" y="21285"/>
                </a:lnTo>
                <a:lnTo>
                  <a:pt x="10181" y="21299"/>
                </a:lnTo>
                <a:lnTo>
                  <a:pt x="10155" y="21305"/>
                </a:lnTo>
                <a:lnTo>
                  <a:pt x="10080" y="21307"/>
                </a:lnTo>
                <a:lnTo>
                  <a:pt x="10081" y="21327"/>
                </a:lnTo>
                <a:lnTo>
                  <a:pt x="10165" y="21339"/>
                </a:lnTo>
                <a:lnTo>
                  <a:pt x="10334" y="21368"/>
                </a:lnTo>
                <a:lnTo>
                  <a:pt x="10438" y="21373"/>
                </a:lnTo>
                <a:lnTo>
                  <a:pt x="10549" y="21376"/>
                </a:lnTo>
                <a:lnTo>
                  <a:pt x="10623" y="21368"/>
                </a:lnTo>
                <a:lnTo>
                  <a:pt x="10699" y="21359"/>
                </a:lnTo>
                <a:lnTo>
                  <a:pt x="10744" y="21361"/>
                </a:lnTo>
                <a:lnTo>
                  <a:pt x="10837" y="21342"/>
                </a:lnTo>
                <a:lnTo>
                  <a:pt x="10945" y="21341"/>
                </a:lnTo>
                <a:lnTo>
                  <a:pt x="11056" y="21336"/>
                </a:lnTo>
                <a:lnTo>
                  <a:pt x="11194" y="21339"/>
                </a:lnTo>
                <a:lnTo>
                  <a:pt x="11292" y="21334"/>
                </a:lnTo>
                <a:lnTo>
                  <a:pt x="11425" y="21327"/>
                </a:lnTo>
                <a:lnTo>
                  <a:pt x="11485" y="21309"/>
                </a:lnTo>
                <a:lnTo>
                  <a:pt x="11519" y="21287"/>
                </a:lnTo>
                <a:lnTo>
                  <a:pt x="11657" y="21270"/>
                </a:lnTo>
                <a:lnTo>
                  <a:pt x="11830" y="21238"/>
                </a:lnTo>
                <a:lnTo>
                  <a:pt x="11980" y="21228"/>
                </a:lnTo>
                <a:lnTo>
                  <a:pt x="12163" y="21198"/>
                </a:lnTo>
                <a:lnTo>
                  <a:pt x="12374" y="21159"/>
                </a:lnTo>
                <a:lnTo>
                  <a:pt x="12658" y="21119"/>
                </a:lnTo>
                <a:lnTo>
                  <a:pt x="12798" y="21117"/>
                </a:lnTo>
                <a:lnTo>
                  <a:pt x="12907" y="21102"/>
                </a:lnTo>
                <a:lnTo>
                  <a:pt x="13091" y="21093"/>
                </a:lnTo>
                <a:lnTo>
                  <a:pt x="13057" y="21108"/>
                </a:lnTo>
                <a:lnTo>
                  <a:pt x="13128" y="21108"/>
                </a:lnTo>
                <a:lnTo>
                  <a:pt x="13204" y="21120"/>
                </a:lnTo>
                <a:lnTo>
                  <a:pt x="13184" y="21140"/>
                </a:lnTo>
                <a:lnTo>
                  <a:pt x="13288" y="21132"/>
                </a:lnTo>
                <a:lnTo>
                  <a:pt x="13369" y="21092"/>
                </a:lnTo>
                <a:lnTo>
                  <a:pt x="13473" y="21058"/>
                </a:lnTo>
                <a:lnTo>
                  <a:pt x="13621" y="20996"/>
                </a:lnTo>
                <a:lnTo>
                  <a:pt x="13609" y="21024"/>
                </a:lnTo>
                <a:lnTo>
                  <a:pt x="13537" y="21056"/>
                </a:lnTo>
                <a:lnTo>
                  <a:pt x="13495" y="21083"/>
                </a:lnTo>
                <a:lnTo>
                  <a:pt x="13401" y="21120"/>
                </a:lnTo>
                <a:lnTo>
                  <a:pt x="13537" y="21085"/>
                </a:lnTo>
                <a:lnTo>
                  <a:pt x="13631" y="21043"/>
                </a:lnTo>
                <a:lnTo>
                  <a:pt x="13643" y="21061"/>
                </a:lnTo>
                <a:lnTo>
                  <a:pt x="13579" y="21090"/>
                </a:lnTo>
                <a:lnTo>
                  <a:pt x="13714" y="21061"/>
                </a:lnTo>
                <a:lnTo>
                  <a:pt x="13769" y="21058"/>
                </a:lnTo>
                <a:lnTo>
                  <a:pt x="13783" y="21065"/>
                </a:lnTo>
                <a:lnTo>
                  <a:pt x="13781" y="21082"/>
                </a:lnTo>
                <a:lnTo>
                  <a:pt x="13847" y="21076"/>
                </a:lnTo>
                <a:lnTo>
                  <a:pt x="13968" y="21048"/>
                </a:lnTo>
                <a:lnTo>
                  <a:pt x="14044" y="21028"/>
                </a:lnTo>
                <a:lnTo>
                  <a:pt x="14113" y="21009"/>
                </a:lnTo>
                <a:lnTo>
                  <a:pt x="14200" y="20987"/>
                </a:lnTo>
                <a:cubicBezTo>
                  <a:pt x="13130" y="21346"/>
                  <a:pt x="11989" y="21546"/>
                  <a:pt x="10800" y="21546"/>
                </a:cubicBezTo>
                <a:cubicBezTo>
                  <a:pt x="5772" y="21546"/>
                  <a:pt x="1550" y="18070"/>
                  <a:pt x="384" y="13397"/>
                </a:cubicBezTo>
                <a:lnTo>
                  <a:pt x="372" y="13237"/>
                </a:lnTo>
                <a:lnTo>
                  <a:pt x="345" y="13113"/>
                </a:lnTo>
                <a:lnTo>
                  <a:pt x="333" y="13061"/>
                </a:lnTo>
                <a:lnTo>
                  <a:pt x="325" y="13015"/>
                </a:lnTo>
                <a:lnTo>
                  <a:pt x="318" y="12973"/>
                </a:lnTo>
                <a:lnTo>
                  <a:pt x="311" y="12936"/>
                </a:lnTo>
                <a:lnTo>
                  <a:pt x="284" y="12805"/>
                </a:lnTo>
                <a:lnTo>
                  <a:pt x="273" y="12724"/>
                </a:lnTo>
                <a:lnTo>
                  <a:pt x="264" y="12625"/>
                </a:lnTo>
                <a:lnTo>
                  <a:pt x="273" y="12635"/>
                </a:lnTo>
                <a:lnTo>
                  <a:pt x="269" y="12574"/>
                </a:lnTo>
                <a:lnTo>
                  <a:pt x="276" y="12564"/>
                </a:lnTo>
                <a:lnTo>
                  <a:pt x="274" y="12490"/>
                </a:lnTo>
                <a:lnTo>
                  <a:pt x="286" y="12529"/>
                </a:lnTo>
                <a:lnTo>
                  <a:pt x="291" y="12507"/>
                </a:lnTo>
                <a:lnTo>
                  <a:pt x="315" y="12546"/>
                </a:lnTo>
                <a:lnTo>
                  <a:pt x="322" y="12544"/>
                </a:lnTo>
                <a:lnTo>
                  <a:pt x="328" y="12505"/>
                </a:lnTo>
                <a:lnTo>
                  <a:pt x="372" y="12487"/>
                </a:lnTo>
                <a:lnTo>
                  <a:pt x="416" y="12507"/>
                </a:lnTo>
                <a:lnTo>
                  <a:pt x="492" y="12567"/>
                </a:lnTo>
                <a:lnTo>
                  <a:pt x="550" y="12586"/>
                </a:lnTo>
                <a:lnTo>
                  <a:pt x="630" y="12552"/>
                </a:lnTo>
                <a:lnTo>
                  <a:pt x="697" y="12509"/>
                </a:lnTo>
                <a:lnTo>
                  <a:pt x="776" y="12418"/>
                </a:lnTo>
                <a:lnTo>
                  <a:pt x="845" y="12318"/>
                </a:lnTo>
                <a:lnTo>
                  <a:pt x="904" y="12226"/>
                </a:lnTo>
                <a:lnTo>
                  <a:pt x="954" y="12110"/>
                </a:lnTo>
                <a:lnTo>
                  <a:pt x="980" y="12086"/>
                </a:lnTo>
                <a:lnTo>
                  <a:pt x="998" y="12012"/>
                </a:lnTo>
                <a:lnTo>
                  <a:pt x="1023" y="11943"/>
                </a:lnTo>
                <a:lnTo>
                  <a:pt x="1032" y="11903"/>
                </a:lnTo>
                <a:lnTo>
                  <a:pt x="1007" y="11857"/>
                </a:lnTo>
                <a:lnTo>
                  <a:pt x="965" y="11847"/>
                </a:lnTo>
                <a:lnTo>
                  <a:pt x="927" y="11795"/>
                </a:lnTo>
                <a:lnTo>
                  <a:pt x="894" y="11759"/>
                </a:lnTo>
                <a:lnTo>
                  <a:pt x="874" y="11722"/>
                </a:lnTo>
                <a:lnTo>
                  <a:pt x="840" y="11657"/>
                </a:lnTo>
                <a:lnTo>
                  <a:pt x="813" y="11638"/>
                </a:lnTo>
                <a:lnTo>
                  <a:pt x="783" y="11586"/>
                </a:lnTo>
                <a:lnTo>
                  <a:pt x="724" y="11519"/>
                </a:lnTo>
                <a:lnTo>
                  <a:pt x="665" y="11398"/>
                </a:lnTo>
                <a:lnTo>
                  <a:pt x="611" y="11313"/>
                </a:lnTo>
                <a:lnTo>
                  <a:pt x="587" y="11251"/>
                </a:lnTo>
                <a:lnTo>
                  <a:pt x="582" y="11137"/>
                </a:lnTo>
                <a:lnTo>
                  <a:pt x="587" y="11056"/>
                </a:lnTo>
                <a:lnTo>
                  <a:pt x="581" y="10990"/>
                </a:lnTo>
                <a:lnTo>
                  <a:pt x="572" y="10899"/>
                </a:lnTo>
                <a:lnTo>
                  <a:pt x="606" y="10938"/>
                </a:lnTo>
                <a:lnTo>
                  <a:pt x="623" y="10886"/>
                </a:lnTo>
                <a:lnTo>
                  <a:pt x="625" y="10815"/>
                </a:lnTo>
                <a:lnTo>
                  <a:pt x="618" y="10711"/>
                </a:lnTo>
                <a:lnTo>
                  <a:pt x="619" y="10625"/>
                </a:lnTo>
                <a:lnTo>
                  <a:pt x="623" y="10480"/>
                </a:lnTo>
                <a:lnTo>
                  <a:pt x="630" y="10332"/>
                </a:lnTo>
                <a:lnTo>
                  <a:pt x="628" y="10034"/>
                </a:lnTo>
                <a:lnTo>
                  <a:pt x="636" y="9899"/>
                </a:lnTo>
                <a:lnTo>
                  <a:pt x="677" y="9745"/>
                </a:lnTo>
                <a:lnTo>
                  <a:pt x="724" y="9519"/>
                </a:lnTo>
                <a:lnTo>
                  <a:pt x="732" y="9401"/>
                </a:lnTo>
                <a:lnTo>
                  <a:pt x="737" y="9322"/>
                </a:lnTo>
                <a:lnTo>
                  <a:pt x="801" y="9120"/>
                </a:lnTo>
                <a:lnTo>
                  <a:pt x="865" y="8969"/>
                </a:lnTo>
                <a:lnTo>
                  <a:pt x="882" y="8972"/>
                </a:lnTo>
                <a:lnTo>
                  <a:pt x="941" y="8807"/>
                </a:lnTo>
                <a:lnTo>
                  <a:pt x="953" y="8758"/>
                </a:lnTo>
                <a:lnTo>
                  <a:pt x="995" y="8502"/>
                </a:lnTo>
                <a:lnTo>
                  <a:pt x="1042" y="8416"/>
                </a:lnTo>
                <a:lnTo>
                  <a:pt x="1059" y="8418"/>
                </a:lnTo>
                <a:lnTo>
                  <a:pt x="1129" y="8172"/>
                </a:lnTo>
                <a:lnTo>
                  <a:pt x="1172" y="8063"/>
                </a:lnTo>
                <a:lnTo>
                  <a:pt x="1210" y="7952"/>
                </a:lnTo>
                <a:lnTo>
                  <a:pt x="1333" y="7672"/>
                </a:lnTo>
                <a:lnTo>
                  <a:pt x="1417" y="7481"/>
                </a:lnTo>
                <a:lnTo>
                  <a:pt x="1510" y="7309"/>
                </a:lnTo>
                <a:lnTo>
                  <a:pt x="1520" y="7309"/>
                </a:lnTo>
                <a:lnTo>
                  <a:pt x="1395" y="7561"/>
                </a:lnTo>
                <a:lnTo>
                  <a:pt x="1360" y="7669"/>
                </a:lnTo>
                <a:lnTo>
                  <a:pt x="1335" y="7747"/>
                </a:lnTo>
                <a:lnTo>
                  <a:pt x="1353" y="7753"/>
                </a:lnTo>
                <a:lnTo>
                  <a:pt x="1402" y="7721"/>
                </a:lnTo>
                <a:lnTo>
                  <a:pt x="1473" y="7656"/>
                </a:lnTo>
                <a:lnTo>
                  <a:pt x="1513" y="7639"/>
                </a:lnTo>
                <a:lnTo>
                  <a:pt x="1500" y="7661"/>
                </a:lnTo>
                <a:lnTo>
                  <a:pt x="1463" y="7694"/>
                </a:lnTo>
                <a:lnTo>
                  <a:pt x="1431" y="7731"/>
                </a:lnTo>
                <a:lnTo>
                  <a:pt x="1380" y="7780"/>
                </a:lnTo>
                <a:lnTo>
                  <a:pt x="1387" y="7837"/>
                </a:lnTo>
                <a:lnTo>
                  <a:pt x="1337" y="7982"/>
                </a:lnTo>
                <a:lnTo>
                  <a:pt x="1278" y="8154"/>
                </a:lnTo>
                <a:lnTo>
                  <a:pt x="1225" y="8294"/>
                </a:lnTo>
                <a:lnTo>
                  <a:pt x="1212" y="8356"/>
                </a:lnTo>
                <a:lnTo>
                  <a:pt x="1177" y="8455"/>
                </a:lnTo>
                <a:lnTo>
                  <a:pt x="1158" y="8477"/>
                </a:lnTo>
                <a:lnTo>
                  <a:pt x="1121" y="8588"/>
                </a:lnTo>
                <a:lnTo>
                  <a:pt x="1118" y="8681"/>
                </a:lnTo>
                <a:lnTo>
                  <a:pt x="1101" y="8787"/>
                </a:lnTo>
                <a:lnTo>
                  <a:pt x="1035" y="8999"/>
                </a:lnTo>
                <a:lnTo>
                  <a:pt x="993" y="9071"/>
                </a:lnTo>
                <a:lnTo>
                  <a:pt x="948" y="9176"/>
                </a:lnTo>
                <a:lnTo>
                  <a:pt x="906" y="9383"/>
                </a:lnTo>
                <a:lnTo>
                  <a:pt x="909" y="9458"/>
                </a:lnTo>
                <a:lnTo>
                  <a:pt x="887" y="9635"/>
                </a:lnTo>
                <a:lnTo>
                  <a:pt x="848" y="9778"/>
                </a:lnTo>
                <a:lnTo>
                  <a:pt x="820" y="9957"/>
                </a:lnTo>
                <a:lnTo>
                  <a:pt x="820" y="10068"/>
                </a:lnTo>
                <a:lnTo>
                  <a:pt x="800" y="10132"/>
                </a:lnTo>
                <a:lnTo>
                  <a:pt x="796" y="10209"/>
                </a:lnTo>
                <a:lnTo>
                  <a:pt x="779" y="10283"/>
                </a:lnTo>
                <a:lnTo>
                  <a:pt x="759" y="10347"/>
                </a:lnTo>
                <a:lnTo>
                  <a:pt x="744" y="10359"/>
                </a:lnTo>
                <a:lnTo>
                  <a:pt x="726" y="10433"/>
                </a:lnTo>
                <a:lnTo>
                  <a:pt x="715" y="10415"/>
                </a:lnTo>
                <a:lnTo>
                  <a:pt x="709" y="10505"/>
                </a:lnTo>
                <a:lnTo>
                  <a:pt x="682" y="10630"/>
                </a:lnTo>
                <a:lnTo>
                  <a:pt x="677" y="10691"/>
                </a:lnTo>
                <a:lnTo>
                  <a:pt x="651" y="10761"/>
                </a:lnTo>
                <a:lnTo>
                  <a:pt x="640" y="10874"/>
                </a:lnTo>
                <a:lnTo>
                  <a:pt x="668" y="10967"/>
                </a:lnTo>
                <a:lnTo>
                  <a:pt x="687" y="10989"/>
                </a:lnTo>
                <a:lnTo>
                  <a:pt x="710" y="11054"/>
                </a:lnTo>
                <a:lnTo>
                  <a:pt x="727" y="11039"/>
                </a:lnTo>
                <a:lnTo>
                  <a:pt x="742" y="11061"/>
                </a:lnTo>
                <a:lnTo>
                  <a:pt x="764" y="11052"/>
                </a:lnTo>
                <a:lnTo>
                  <a:pt x="779" y="11076"/>
                </a:lnTo>
                <a:lnTo>
                  <a:pt x="825" y="11174"/>
                </a:lnTo>
                <a:lnTo>
                  <a:pt x="867" y="11226"/>
                </a:lnTo>
                <a:lnTo>
                  <a:pt x="916" y="11241"/>
                </a:lnTo>
                <a:lnTo>
                  <a:pt x="931" y="11285"/>
                </a:lnTo>
                <a:lnTo>
                  <a:pt x="959" y="11332"/>
                </a:lnTo>
                <a:lnTo>
                  <a:pt x="1044" y="11342"/>
                </a:lnTo>
                <a:lnTo>
                  <a:pt x="1165" y="11470"/>
                </a:lnTo>
                <a:lnTo>
                  <a:pt x="1251" y="11529"/>
                </a:lnTo>
                <a:lnTo>
                  <a:pt x="1269" y="11483"/>
                </a:lnTo>
                <a:lnTo>
                  <a:pt x="1303" y="11445"/>
                </a:lnTo>
                <a:lnTo>
                  <a:pt x="1367" y="11492"/>
                </a:lnTo>
                <a:lnTo>
                  <a:pt x="1402" y="11537"/>
                </a:lnTo>
                <a:lnTo>
                  <a:pt x="1468" y="11568"/>
                </a:lnTo>
                <a:lnTo>
                  <a:pt x="1505" y="11645"/>
                </a:lnTo>
                <a:lnTo>
                  <a:pt x="1555" y="11660"/>
                </a:lnTo>
                <a:lnTo>
                  <a:pt x="1576" y="11603"/>
                </a:lnTo>
                <a:lnTo>
                  <a:pt x="1618" y="11611"/>
                </a:lnTo>
                <a:lnTo>
                  <a:pt x="1666" y="11684"/>
                </a:lnTo>
                <a:lnTo>
                  <a:pt x="1695" y="11679"/>
                </a:lnTo>
                <a:lnTo>
                  <a:pt x="1729" y="11620"/>
                </a:lnTo>
                <a:lnTo>
                  <a:pt x="1799" y="11635"/>
                </a:lnTo>
                <a:lnTo>
                  <a:pt x="1836" y="11687"/>
                </a:lnTo>
                <a:lnTo>
                  <a:pt x="1852" y="11680"/>
                </a:lnTo>
                <a:lnTo>
                  <a:pt x="1879" y="11569"/>
                </a:lnTo>
                <a:lnTo>
                  <a:pt x="1919" y="11514"/>
                </a:lnTo>
                <a:lnTo>
                  <a:pt x="1951" y="11502"/>
                </a:lnTo>
                <a:lnTo>
                  <a:pt x="1985" y="11559"/>
                </a:lnTo>
                <a:lnTo>
                  <a:pt x="2057" y="11500"/>
                </a:lnTo>
                <a:lnTo>
                  <a:pt x="2111" y="11499"/>
                </a:lnTo>
                <a:lnTo>
                  <a:pt x="2143" y="11475"/>
                </a:lnTo>
                <a:lnTo>
                  <a:pt x="2210" y="11426"/>
                </a:lnTo>
                <a:lnTo>
                  <a:pt x="2224" y="11394"/>
                </a:lnTo>
                <a:lnTo>
                  <a:pt x="2200" y="11337"/>
                </a:lnTo>
                <a:lnTo>
                  <a:pt x="2198" y="11260"/>
                </a:lnTo>
                <a:lnTo>
                  <a:pt x="2198" y="11127"/>
                </a:lnTo>
                <a:lnTo>
                  <a:pt x="2161" y="11037"/>
                </a:lnTo>
                <a:lnTo>
                  <a:pt x="2113" y="10938"/>
                </a:lnTo>
                <a:lnTo>
                  <a:pt x="2092" y="10825"/>
                </a:lnTo>
                <a:lnTo>
                  <a:pt x="2106" y="10679"/>
                </a:lnTo>
                <a:lnTo>
                  <a:pt x="2153" y="10549"/>
                </a:lnTo>
                <a:lnTo>
                  <a:pt x="2175" y="10537"/>
                </a:lnTo>
                <a:lnTo>
                  <a:pt x="2212" y="10487"/>
                </a:lnTo>
                <a:lnTo>
                  <a:pt x="2210" y="10462"/>
                </a:lnTo>
                <a:lnTo>
                  <a:pt x="2163" y="10480"/>
                </a:lnTo>
                <a:lnTo>
                  <a:pt x="2072" y="10500"/>
                </a:lnTo>
                <a:lnTo>
                  <a:pt x="1971" y="10510"/>
                </a:lnTo>
                <a:lnTo>
                  <a:pt x="1875" y="10532"/>
                </a:lnTo>
                <a:lnTo>
                  <a:pt x="1836" y="10462"/>
                </a:lnTo>
                <a:lnTo>
                  <a:pt x="1783" y="10364"/>
                </a:lnTo>
                <a:lnTo>
                  <a:pt x="1720" y="10298"/>
                </a:lnTo>
                <a:lnTo>
                  <a:pt x="1737" y="10256"/>
                </a:lnTo>
                <a:lnTo>
                  <a:pt x="1724" y="10243"/>
                </a:lnTo>
                <a:lnTo>
                  <a:pt x="1739" y="10169"/>
                </a:lnTo>
                <a:lnTo>
                  <a:pt x="1794" y="10110"/>
                </a:lnTo>
                <a:lnTo>
                  <a:pt x="1838" y="10026"/>
                </a:lnTo>
                <a:lnTo>
                  <a:pt x="1843" y="9948"/>
                </a:lnTo>
                <a:lnTo>
                  <a:pt x="1818" y="9933"/>
                </a:lnTo>
                <a:lnTo>
                  <a:pt x="1762" y="9977"/>
                </a:lnTo>
                <a:lnTo>
                  <a:pt x="1712" y="10085"/>
                </a:lnTo>
                <a:lnTo>
                  <a:pt x="1720" y="10034"/>
                </a:lnTo>
                <a:lnTo>
                  <a:pt x="1737" y="9974"/>
                </a:lnTo>
                <a:lnTo>
                  <a:pt x="1742" y="9903"/>
                </a:lnTo>
                <a:lnTo>
                  <a:pt x="1759" y="9841"/>
                </a:lnTo>
                <a:lnTo>
                  <a:pt x="1791" y="9807"/>
                </a:lnTo>
                <a:lnTo>
                  <a:pt x="1820" y="9743"/>
                </a:lnTo>
                <a:lnTo>
                  <a:pt x="1815" y="9608"/>
                </a:lnTo>
                <a:lnTo>
                  <a:pt x="1833" y="9541"/>
                </a:lnTo>
                <a:lnTo>
                  <a:pt x="1826" y="9455"/>
                </a:lnTo>
                <a:lnTo>
                  <a:pt x="1877" y="9293"/>
                </a:lnTo>
                <a:lnTo>
                  <a:pt x="1926" y="9155"/>
                </a:lnTo>
                <a:lnTo>
                  <a:pt x="1949" y="9134"/>
                </a:lnTo>
                <a:lnTo>
                  <a:pt x="1978" y="9051"/>
                </a:lnTo>
                <a:lnTo>
                  <a:pt x="2005" y="9123"/>
                </a:lnTo>
                <a:lnTo>
                  <a:pt x="2059" y="9112"/>
                </a:lnTo>
                <a:lnTo>
                  <a:pt x="2064" y="9224"/>
                </a:lnTo>
                <a:lnTo>
                  <a:pt x="2107" y="9261"/>
                </a:lnTo>
                <a:lnTo>
                  <a:pt x="2033" y="9526"/>
                </a:lnTo>
                <a:lnTo>
                  <a:pt x="1996" y="9729"/>
                </a:lnTo>
                <a:lnTo>
                  <a:pt x="2033" y="9874"/>
                </a:lnTo>
                <a:lnTo>
                  <a:pt x="2038" y="10093"/>
                </a:lnTo>
                <a:lnTo>
                  <a:pt x="2097" y="10273"/>
                </a:lnTo>
                <a:lnTo>
                  <a:pt x="2205" y="10312"/>
                </a:lnTo>
                <a:lnTo>
                  <a:pt x="2276" y="10367"/>
                </a:lnTo>
                <a:lnTo>
                  <a:pt x="2298" y="10443"/>
                </a:lnTo>
                <a:lnTo>
                  <a:pt x="2240" y="10667"/>
                </a:lnTo>
                <a:lnTo>
                  <a:pt x="2321" y="10805"/>
                </a:lnTo>
                <a:lnTo>
                  <a:pt x="2395" y="10953"/>
                </a:lnTo>
                <a:lnTo>
                  <a:pt x="2537" y="11194"/>
                </a:lnTo>
                <a:lnTo>
                  <a:pt x="2673" y="11315"/>
                </a:lnTo>
                <a:lnTo>
                  <a:pt x="2828" y="11475"/>
                </a:lnTo>
                <a:lnTo>
                  <a:pt x="3022" y="11626"/>
                </a:lnTo>
                <a:lnTo>
                  <a:pt x="3052" y="11818"/>
                </a:lnTo>
                <a:lnTo>
                  <a:pt x="3040" y="11956"/>
                </a:lnTo>
                <a:lnTo>
                  <a:pt x="3102" y="12066"/>
                </a:lnTo>
                <a:lnTo>
                  <a:pt x="3180" y="12308"/>
                </a:lnTo>
                <a:lnTo>
                  <a:pt x="3190" y="12397"/>
                </a:lnTo>
                <a:lnTo>
                  <a:pt x="3117" y="12408"/>
                </a:lnTo>
                <a:lnTo>
                  <a:pt x="3200" y="12717"/>
                </a:lnTo>
                <a:lnTo>
                  <a:pt x="3276" y="12803"/>
                </a:lnTo>
                <a:lnTo>
                  <a:pt x="3476" y="12845"/>
                </a:lnTo>
                <a:lnTo>
                  <a:pt x="3452" y="13007"/>
                </a:lnTo>
                <a:lnTo>
                  <a:pt x="3397" y="13195"/>
                </a:lnTo>
                <a:lnTo>
                  <a:pt x="3377" y="13419"/>
                </a:lnTo>
                <a:lnTo>
                  <a:pt x="3351" y="13754"/>
                </a:lnTo>
                <a:lnTo>
                  <a:pt x="3417" y="14045"/>
                </a:lnTo>
                <a:lnTo>
                  <a:pt x="3419" y="14155"/>
                </a:lnTo>
                <a:lnTo>
                  <a:pt x="3412" y="14365"/>
                </a:lnTo>
                <a:lnTo>
                  <a:pt x="3454" y="14557"/>
                </a:lnTo>
                <a:lnTo>
                  <a:pt x="3488" y="14660"/>
                </a:lnTo>
                <a:lnTo>
                  <a:pt x="3515" y="14843"/>
                </a:lnTo>
                <a:lnTo>
                  <a:pt x="3547" y="15089"/>
                </a:lnTo>
                <a:lnTo>
                  <a:pt x="3658" y="15310"/>
                </a:lnTo>
                <a:lnTo>
                  <a:pt x="3718" y="15303"/>
                </a:lnTo>
                <a:lnTo>
                  <a:pt x="3777" y="15234"/>
                </a:lnTo>
                <a:lnTo>
                  <a:pt x="3910" y="15271"/>
                </a:lnTo>
                <a:lnTo>
                  <a:pt x="3873" y="15197"/>
                </a:lnTo>
                <a:lnTo>
                  <a:pt x="3954" y="15124"/>
                </a:lnTo>
                <a:lnTo>
                  <a:pt x="4028" y="15160"/>
                </a:lnTo>
                <a:lnTo>
                  <a:pt x="4067" y="14907"/>
                </a:lnTo>
                <a:lnTo>
                  <a:pt x="4153" y="14800"/>
                </a:lnTo>
                <a:lnTo>
                  <a:pt x="4168" y="14670"/>
                </a:lnTo>
                <a:lnTo>
                  <a:pt x="4178" y="14453"/>
                </a:lnTo>
                <a:lnTo>
                  <a:pt x="4244" y="14360"/>
                </a:lnTo>
                <a:lnTo>
                  <a:pt x="4311" y="14389"/>
                </a:lnTo>
                <a:lnTo>
                  <a:pt x="4449" y="14406"/>
                </a:lnTo>
                <a:lnTo>
                  <a:pt x="4528" y="14406"/>
                </a:lnTo>
                <a:lnTo>
                  <a:pt x="4543" y="14335"/>
                </a:lnTo>
                <a:lnTo>
                  <a:pt x="4706" y="14308"/>
                </a:lnTo>
                <a:lnTo>
                  <a:pt x="4836" y="14264"/>
                </a:lnTo>
                <a:lnTo>
                  <a:pt x="5040" y="14158"/>
                </a:lnTo>
                <a:lnTo>
                  <a:pt x="5274" y="14151"/>
                </a:lnTo>
                <a:lnTo>
                  <a:pt x="5375" y="14091"/>
                </a:lnTo>
                <a:lnTo>
                  <a:pt x="5393" y="13965"/>
                </a:lnTo>
                <a:lnTo>
                  <a:pt x="5583" y="14012"/>
                </a:lnTo>
                <a:lnTo>
                  <a:pt x="5684" y="14057"/>
                </a:lnTo>
                <a:lnTo>
                  <a:pt x="5718" y="14007"/>
                </a:lnTo>
                <a:lnTo>
                  <a:pt x="5774" y="14045"/>
                </a:lnTo>
                <a:lnTo>
                  <a:pt x="5812" y="14082"/>
                </a:lnTo>
                <a:lnTo>
                  <a:pt x="5839" y="14061"/>
                </a:lnTo>
                <a:lnTo>
                  <a:pt x="5897" y="14121"/>
                </a:lnTo>
                <a:lnTo>
                  <a:pt x="5964" y="14047"/>
                </a:lnTo>
                <a:lnTo>
                  <a:pt x="5966" y="13973"/>
                </a:lnTo>
                <a:lnTo>
                  <a:pt x="6104" y="14035"/>
                </a:lnTo>
                <a:lnTo>
                  <a:pt x="6147" y="14156"/>
                </a:lnTo>
                <a:lnTo>
                  <a:pt x="6161" y="14247"/>
                </a:lnTo>
                <a:lnTo>
                  <a:pt x="6152" y="14335"/>
                </a:lnTo>
                <a:lnTo>
                  <a:pt x="6181" y="14438"/>
                </a:lnTo>
                <a:lnTo>
                  <a:pt x="6269" y="14613"/>
                </a:lnTo>
                <a:lnTo>
                  <a:pt x="6358" y="14667"/>
                </a:lnTo>
                <a:lnTo>
                  <a:pt x="6327" y="14719"/>
                </a:lnTo>
                <a:lnTo>
                  <a:pt x="6422" y="14949"/>
                </a:lnTo>
                <a:lnTo>
                  <a:pt x="6434" y="15113"/>
                </a:lnTo>
                <a:lnTo>
                  <a:pt x="6348" y="15293"/>
                </a:lnTo>
                <a:lnTo>
                  <a:pt x="6444" y="15365"/>
                </a:lnTo>
                <a:lnTo>
                  <a:pt x="6535" y="15409"/>
                </a:lnTo>
                <a:lnTo>
                  <a:pt x="6737" y="15353"/>
                </a:lnTo>
                <a:lnTo>
                  <a:pt x="6856" y="15306"/>
                </a:lnTo>
                <a:lnTo>
                  <a:pt x="6912" y="15461"/>
                </a:lnTo>
                <a:lnTo>
                  <a:pt x="6918" y="15671"/>
                </a:lnTo>
                <a:lnTo>
                  <a:pt x="6952" y="15877"/>
                </a:lnTo>
                <a:lnTo>
                  <a:pt x="7013" y="15978"/>
                </a:lnTo>
                <a:lnTo>
                  <a:pt x="6982" y="16143"/>
                </a:lnTo>
                <a:lnTo>
                  <a:pt x="7033" y="16250"/>
                </a:lnTo>
                <a:lnTo>
                  <a:pt x="6969" y="16353"/>
                </a:lnTo>
                <a:lnTo>
                  <a:pt x="6977" y="16469"/>
                </a:lnTo>
                <a:lnTo>
                  <a:pt x="6915" y="16601"/>
                </a:lnTo>
                <a:lnTo>
                  <a:pt x="6890" y="16688"/>
                </a:lnTo>
                <a:lnTo>
                  <a:pt x="6917" y="16779"/>
                </a:lnTo>
                <a:lnTo>
                  <a:pt x="6952" y="16700"/>
                </a:lnTo>
                <a:lnTo>
                  <a:pt x="7031" y="16793"/>
                </a:lnTo>
                <a:lnTo>
                  <a:pt x="7119" y="16902"/>
                </a:lnTo>
                <a:lnTo>
                  <a:pt x="7144" y="16981"/>
                </a:lnTo>
                <a:lnTo>
                  <a:pt x="7211" y="17055"/>
                </a:lnTo>
                <a:lnTo>
                  <a:pt x="7247" y="17126"/>
                </a:lnTo>
                <a:lnTo>
                  <a:pt x="7223" y="17227"/>
                </a:lnTo>
                <a:lnTo>
                  <a:pt x="7284" y="17319"/>
                </a:lnTo>
                <a:lnTo>
                  <a:pt x="7304" y="17442"/>
                </a:lnTo>
                <a:lnTo>
                  <a:pt x="7403" y="17560"/>
                </a:lnTo>
                <a:lnTo>
                  <a:pt x="7423" y="17636"/>
                </a:lnTo>
                <a:lnTo>
                  <a:pt x="7632" y="17794"/>
                </a:lnTo>
                <a:lnTo>
                  <a:pt x="7800" y="17930"/>
                </a:lnTo>
                <a:lnTo>
                  <a:pt x="7928" y="17947"/>
                </a:lnTo>
                <a:lnTo>
                  <a:pt x="7933" y="17903"/>
                </a:lnTo>
                <a:lnTo>
                  <a:pt x="7864" y="17767"/>
                </a:lnTo>
                <a:lnTo>
                  <a:pt x="7800" y="17717"/>
                </a:lnTo>
                <a:lnTo>
                  <a:pt x="7789" y="17631"/>
                </a:lnTo>
                <a:lnTo>
                  <a:pt x="7772" y="17580"/>
                </a:lnTo>
                <a:lnTo>
                  <a:pt x="7794" y="17520"/>
                </a:lnTo>
                <a:lnTo>
                  <a:pt x="7785" y="17422"/>
                </a:lnTo>
                <a:lnTo>
                  <a:pt x="7713" y="17311"/>
                </a:lnTo>
                <a:lnTo>
                  <a:pt x="7612" y="17202"/>
                </a:lnTo>
                <a:lnTo>
                  <a:pt x="7571" y="17178"/>
                </a:lnTo>
                <a:lnTo>
                  <a:pt x="7482" y="17082"/>
                </a:lnTo>
                <a:lnTo>
                  <a:pt x="7376" y="17038"/>
                </a:lnTo>
                <a:lnTo>
                  <a:pt x="7284" y="16931"/>
                </a:lnTo>
                <a:lnTo>
                  <a:pt x="7258" y="16794"/>
                </a:lnTo>
                <a:lnTo>
                  <a:pt x="7196" y="16641"/>
                </a:lnTo>
                <a:lnTo>
                  <a:pt x="7083" y="16606"/>
                </a:lnTo>
                <a:lnTo>
                  <a:pt x="7080" y="16493"/>
                </a:lnTo>
                <a:lnTo>
                  <a:pt x="7147" y="16373"/>
                </a:lnTo>
                <a:lnTo>
                  <a:pt x="7258" y="16173"/>
                </a:lnTo>
                <a:lnTo>
                  <a:pt x="7289" y="16005"/>
                </a:lnTo>
                <a:lnTo>
                  <a:pt x="7440" y="16042"/>
                </a:lnTo>
                <a:lnTo>
                  <a:pt x="7403" y="16160"/>
                </a:lnTo>
                <a:lnTo>
                  <a:pt x="7553" y="16192"/>
                </a:lnTo>
                <a:lnTo>
                  <a:pt x="7704" y="16299"/>
                </a:lnTo>
                <a:lnTo>
                  <a:pt x="7782" y="16478"/>
                </a:lnTo>
                <a:lnTo>
                  <a:pt x="7848" y="16574"/>
                </a:lnTo>
                <a:lnTo>
                  <a:pt x="7996" y="16626"/>
                </a:lnTo>
                <a:lnTo>
                  <a:pt x="8122" y="16739"/>
                </a:lnTo>
                <a:lnTo>
                  <a:pt x="8066" y="16831"/>
                </a:lnTo>
                <a:lnTo>
                  <a:pt x="8127" y="16941"/>
                </a:lnTo>
                <a:lnTo>
                  <a:pt x="8358" y="16840"/>
                </a:lnTo>
                <a:lnTo>
                  <a:pt x="8511" y="16737"/>
                </a:lnTo>
                <a:lnTo>
                  <a:pt x="8723" y="16670"/>
                </a:lnTo>
                <a:lnTo>
                  <a:pt x="8878" y="16589"/>
                </a:lnTo>
                <a:lnTo>
                  <a:pt x="8915" y="16316"/>
                </a:lnTo>
                <a:lnTo>
                  <a:pt x="8849" y="16010"/>
                </a:lnTo>
                <a:lnTo>
                  <a:pt x="8750" y="15863"/>
                </a:lnTo>
                <a:lnTo>
                  <a:pt x="8597" y="15739"/>
                </a:lnTo>
                <a:lnTo>
                  <a:pt x="8450" y="15496"/>
                </a:lnTo>
                <a:lnTo>
                  <a:pt x="8332" y="15298"/>
                </a:lnTo>
                <a:lnTo>
                  <a:pt x="8381" y="15190"/>
                </a:lnTo>
                <a:lnTo>
                  <a:pt x="8538" y="15055"/>
                </a:lnTo>
                <a:lnTo>
                  <a:pt x="8780" y="14946"/>
                </a:lnTo>
                <a:lnTo>
                  <a:pt x="8863" y="14929"/>
                </a:lnTo>
                <a:lnTo>
                  <a:pt x="9088" y="15015"/>
                </a:lnTo>
                <a:lnTo>
                  <a:pt x="9043" y="15076"/>
                </a:lnTo>
                <a:lnTo>
                  <a:pt x="9080" y="15205"/>
                </a:lnTo>
                <a:lnTo>
                  <a:pt x="9177" y="15207"/>
                </a:lnTo>
                <a:lnTo>
                  <a:pt x="9248" y="15035"/>
                </a:lnTo>
                <a:lnTo>
                  <a:pt x="9431" y="15028"/>
                </a:lnTo>
                <a:lnTo>
                  <a:pt x="9679" y="14964"/>
                </a:lnTo>
                <a:lnTo>
                  <a:pt x="9780" y="14887"/>
                </a:lnTo>
                <a:lnTo>
                  <a:pt x="9837" y="14948"/>
                </a:lnTo>
                <a:lnTo>
                  <a:pt x="9947" y="14879"/>
                </a:lnTo>
                <a:lnTo>
                  <a:pt x="10142" y="14869"/>
                </a:lnTo>
                <a:lnTo>
                  <a:pt x="10386" y="14734"/>
                </a:lnTo>
                <a:lnTo>
                  <a:pt x="10623" y="14579"/>
                </a:lnTo>
                <a:lnTo>
                  <a:pt x="10783" y="14370"/>
                </a:lnTo>
                <a:lnTo>
                  <a:pt x="10920" y="14138"/>
                </a:lnTo>
                <a:lnTo>
                  <a:pt x="11039" y="13943"/>
                </a:lnTo>
                <a:lnTo>
                  <a:pt x="11132" y="13926"/>
                </a:lnTo>
                <a:lnTo>
                  <a:pt x="11172" y="13783"/>
                </a:lnTo>
                <a:lnTo>
                  <a:pt x="11194" y="13635"/>
                </a:lnTo>
                <a:lnTo>
                  <a:pt x="11098" y="13581"/>
                </a:lnTo>
                <a:lnTo>
                  <a:pt x="11058" y="13485"/>
                </a:lnTo>
                <a:lnTo>
                  <a:pt x="11159" y="13434"/>
                </a:lnTo>
                <a:lnTo>
                  <a:pt x="11159" y="13300"/>
                </a:lnTo>
                <a:lnTo>
                  <a:pt x="11047" y="13162"/>
                </a:lnTo>
                <a:lnTo>
                  <a:pt x="10950" y="12995"/>
                </a:lnTo>
                <a:lnTo>
                  <a:pt x="10889" y="12813"/>
                </a:lnTo>
                <a:lnTo>
                  <a:pt x="10723" y="12712"/>
                </a:lnTo>
                <a:lnTo>
                  <a:pt x="10802" y="12584"/>
                </a:lnTo>
                <a:lnTo>
                  <a:pt x="10950" y="12490"/>
                </a:lnTo>
                <a:lnTo>
                  <a:pt x="11021" y="12391"/>
                </a:lnTo>
                <a:lnTo>
                  <a:pt x="11233" y="12333"/>
                </a:lnTo>
                <a:lnTo>
                  <a:pt x="11206" y="12238"/>
                </a:lnTo>
                <a:lnTo>
                  <a:pt x="11108" y="12234"/>
                </a:lnTo>
                <a:lnTo>
                  <a:pt x="10975" y="12163"/>
                </a:lnTo>
                <a:lnTo>
                  <a:pt x="10808" y="12296"/>
                </a:lnTo>
                <a:lnTo>
                  <a:pt x="10691" y="12243"/>
                </a:lnTo>
                <a:lnTo>
                  <a:pt x="10687" y="12158"/>
                </a:lnTo>
                <a:lnTo>
                  <a:pt x="10566" y="12126"/>
                </a:lnTo>
                <a:lnTo>
                  <a:pt x="10492" y="11999"/>
                </a:lnTo>
                <a:lnTo>
                  <a:pt x="10568" y="11913"/>
                </a:lnTo>
                <a:lnTo>
                  <a:pt x="10711" y="11906"/>
                </a:lnTo>
                <a:lnTo>
                  <a:pt x="10802" y="11786"/>
                </a:lnTo>
                <a:lnTo>
                  <a:pt x="10963" y="11657"/>
                </a:lnTo>
                <a:lnTo>
                  <a:pt x="11086" y="11589"/>
                </a:lnTo>
                <a:lnTo>
                  <a:pt x="11164" y="11685"/>
                </a:lnTo>
                <a:lnTo>
                  <a:pt x="11052" y="11813"/>
                </a:lnTo>
                <a:lnTo>
                  <a:pt x="11084" y="11886"/>
                </a:lnTo>
                <a:lnTo>
                  <a:pt x="11007" y="11973"/>
                </a:lnTo>
                <a:lnTo>
                  <a:pt x="11164" y="11919"/>
                </a:lnTo>
                <a:lnTo>
                  <a:pt x="11268" y="11828"/>
                </a:lnTo>
                <a:lnTo>
                  <a:pt x="11468" y="11765"/>
                </a:lnTo>
                <a:lnTo>
                  <a:pt x="11539" y="11812"/>
                </a:lnTo>
                <a:lnTo>
                  <a:pt x="11623" y="11827"/>
                </a:lnTo>
                <a:lnTo>
                  <a:pt x="11635" y="11855"/>
                </a:lnTo>
                <a:lnTo>
                  <a:pt x="11605" y="11958"/>
                </a:lnTo>
                <a:lnTo>
                  <a:pt x="11618" y="11992"/>
                </a:lnTo>
                <a:lnTo>
                  <a:pt x="11586" y="12015"/>
                </a:lnTo>
                <a:lnTo>
                  <a:pt x="11549" y="12100"/>
                </a:lnTo>
                <a:lnTo>
                  <a:pt x="11591" y="12128"/>
                </a:lnTo>
                <a:lnTo>
                  <a:pt x="11630" y="12142"/>
                </a:lnTo>
                <a:lnTo>
                  <a:pt x="11637" y="12177"/>
                </a:lnTo>
                <a:lnTo>
                  <a:pt x="11680" y="12158"/>
                </a:lnTo>
                <a:lnTo>
                  <a:pt x="11696" y="12121"/>
                </a:lnTo>
                <a:lnTo>
                  <a:pt x="11770" y="12152"/>
                </a:lnTo>
                <a:lnTo>
                  <a:pt x="11882" y="12303"/>
                </a:lnTo>
                <a:lnTo>
                  <a:pt x="11773" y="12342"/>
                </a:lnTo>
                <a:lnTo>
                  <a:pt x="11852" y="12529"/>
                </a:lnTo>
                <a:lnTo>
                  <a:pt x="11834" y="12670"/>
                </a:lnTo>
                <a:lnTo>
                  <a:pt x="11857" y="12768"/>
                </a:lnTo>
                <a:lnTo>
                  <a:pt x="11995" y="12741"/>
                </a:lnTo>
                <a:lnTo>
                  <a:pt x="12111" y="12653"/>
                </a:lnTo>
                <a:lnTo>
                  <a:pt x="12246" y="12603"/>
                </a:lnTo>
                <a:lnTo>
                  <a:pt x="12293" y="12495"/>
                </a:lnTo>
                <a:lnTo>
                  <a:pt x="12271" y="12283"/>
                </a:lnTo>
                <a:lnTo>
                  <a:pt x="12222" y="12169"/>
                </a:lnTo>
                <a:lnTo>
                  <a:pt x="12076" y="11963"/>
                </a:lnTo>
                <a:lnTo>
                  <a:pt x="11987" y="11891"/>
                </a:lnTo>
                <a:lnTo>
                  <a:pt x="11926" y="11866"/>
                </a:lnTo>
                <a:lnTo>
                  <a:pt x="11941" y="11844"/>
                </a:lnTo>
                <a:lnTo>
                  <a:pt x="11940" y="11763"/>
                </a:lnTo>
                <a:lnTo>
                  <a:pt x="11997" y="11707"/>
                </a:lnTo>
                <a:lnTo>
                  <a:pt x="12089" y="11667"/>
                </a:lnTo>
                <a:lnTo>
                  <a:pt x="12137" y="11606"/>
                </a:lnTo>
                <a:lnTo>
                  <a:pt x="12158" y="11571"/>
                </a:lnTo>
                <a:lnTo>
                  <a:pt x="12227" y="11520"/>
                </a:lnTo>
                <a:lnTo>
                  <a:pt x="12207" y="11387"/>
                </a:lnTo>
                <a:lnTo>
                  <a:pt x="12241" y="11320"/>
                </a:lnTo>
                <a:lnTo>
                  <a:pt x="12293" y="11249"/>
                </a:lnTo>
                <a:lnTo>
                  <a:pt x="12347" y="11253"/>
                </a:lnTo>
                <a:lnTo>
                  <a:pt x="12360" y="11189"/>
                </a:lnTo>
                <a:lnTo>
                  <a:pt x="12522" y="11027"/>
                </a:lnTo>
                <a:lnTo>
                  <a:pt x="12620" y="11103"/>
                </a:lnTo>
                <a:lnTo>
                  <a:pt x="12704" y="11086"/>
                </a:lnTo>
                <a:lnTo>
                  <a:pt x="12864" y="10946"/>
                </a:lnTo>
                <a:lnTo>
                  <a:pt x="12928" y="10822"/>
                </a:lnTo>
                <a:lnTo>
                  <a:pt x="13059" y="10574"/>
                </a:lnTo>
                <a:lnTo>
                  <a:pt x="13182" y="10322"/>
                </a:lnTo>
                <a:lnTo>
                  <a:pt x="13194" y="10187"/>
                </a:lnTo>
                <a:lnTo>
                  <a:pt x="13306" y="9879"/>
                </a:lnTo>
                <a:lnTo>
                  <a:pt x="13279" y="9576"/>
                </a:lnTo>
                <a:lnTo>
                  <a:pt x="13229" y="9359"/>
                </a:lnTo>
                <a:lnTo>
                  <a:pt x="13261" y="9155"/>
                </a:lnTo>
                <a:lnTo>
                  <a:pt x="13210" y="9004"/>
                </a:lnTo>
                <a:lnTo>
                  <a:pt x="13002" y="8847"/>
                </a:lnTo>
                <a:lnTo>
                  <a:pt x="12884" y="8864"/>
                </a:lnTo>
                <a:lnTo>
                  <a:pt x="12842" y="8970"/>
                </a:lnTo>
                <a:lnTo>
                  <a:pt x="12729" y="8953"/>
                </a:lnTo>
                <a:lnTo>
                  <a:pt x="12648" y="8851"/>
                </a:lnTo>
                <a:lnTo>
                  <a:pt x="12478" y="8863"/>
                </a:lnTo>
                <a:lnTo>
                  <a:pt x="12758" y="8354"/>
                </a:lnTo>
                <a:lnTo>
                  <a:pt x="12950" y="7932"/>
                </a:lnTo>
                <a:lnTo>
                  <a:pt x="13221" y="7790"/>
                </a:lnTo>
                <a:lnTo>
                  <a:pt x="13497" y="7725"/>
                </a:lnTo>
                <a:lnTo>
                  <a:pt x="13561" y="7602"/>
                </a:lnTo>
                <a:lnTo>
                  <a:pt x="13700" y="7573"/>
                </a:lnTo>
                <a:lnTo>
                  <a:pt x="13756" y="7696"/>
                </a:lnTo>
                <a:lnTo>
                  <a:pt x="13874" y="7622"/>
                </a:lnTo>
                <a:lnTo>
                  <a:pt x="14030" y="7494"/>
                </a:lnTo>
                <a:lnTo>
                  <a:pt x="13909" y="7427"/>
                </a:lnTo>
                <a:lnTo>
                  <a:pt x="13938" y="7063"/>
                </a:lnTo>
                <a:lnTo>
                  <a:pt x="14086" y="6910"/>
                </a:lnTo>
                <a:lnTo>
                  <a:pt x="14273" y="7066"/>
                </a:lnTo>
                <a:lnTo>
                  <a:pt x="14326" y="6792"/>
                </a:lnTo>
                <a:lnTo>
                  <a:pt x="14271" y="6644"/>
                </a:lnTo>
                <a:lnTo>
                  <a:pt x="14338" y="6580"/>
                </a:lnTo>
                <a:lnTo>
                  <a:pt x="14449" y="6822"/>
                </a:lnTo>
                <a:lnTo>
                  <a:pt x="14417" y="7021"/>
                </a:lnTo>
                <a:lnTo>
                  <a:pt x="14404" y="7255"/>
                </a:lnTo>
                <a:lnTo>
                  <a:pt x="14396" y="7531"/>
                </a:lnTo>
                <a:lnTo>
                  <a:pt x="14295" y="7634"/>
                </a:lnTo>
                <a:lnTo>
                  <a:pt x="14335" y="7711"/>
                </a:lnTo>
                <a:lnTo>
                  <a:pt x="14321" y="7844"/>
                </a:lnTo>
                <a:lnTo>
                  <a:pt x="14406" y="8092"/>
                </a:lnTo>
                <a:lnTo>
                  <a:pt x="14653" y="8433"/>
                </a:lnTo>
                <a:lnTo>
                  <a:pt x="14821" y="8654"/>
                </a:lnTo>
                <a:lnTo>
                  <a:pt x="14917" y="8751"/>
                </a:lnTo>
                <a:lnTo>
                  <a:pt x="14968" y="8524"/>
                </a:lnTo>
                <a:lnTo>
                  <a:pt x="14900" y="8342"/>
                </a:lnTo>
                <a:lnTo>
                  <a:pt x="15008" y="8228"/>
                </a:lnTo>
                <a:lnTo>
                  <a:pt x="14926" y="8028"/>
                </a:lnTo>
                <a:lnTo>
                  <a:pt x="15018" y="7858"/>
                </a:lnTo>
                <a:lnTo>
                  <a:pt x="14939" y="7810"/>
                </a:lnTo>
                <a:lnTo>
                  <a:pt x="14887" y="7659"/>
                </a:lnTo>
                <a:lnTo>
                  <a:pt x="14954" y="7607"/>
                </a:lnTo>
                <a:lnTo>
                  <a:pt x="14808" y="7376"/>
                </a:lnTo>
                <a:lnTo>
                  <a:pt x="14700" y="7396"/>
                </a:lnTo>
                <a:lnTo>
                  <a:pt x="14655" y="7336"/>
                </a:lnTo>
                <a:lnTo>
                  <a:pt x="14635" y="7132"/>
                </a:lnTo>
                <a:lnTo>
                  <a:pt x="14584" y="7018"/>
                </a:lnTo>
                <a:lnTo>
                  <a:pt x="14690" y="6976"/>
                </a:lnTo>
                <a:lnTo>
                  <a:pt x="14705" y="6866"/>
                </a:lnTo>
                <a:lnTo>
                  <a:pt x="14778" y="6900"/>
                </a:lnTo>
                <a:lnTo>
                  <a:pt x="14848" y="6659"/>
                </a:lnTo>
                <a:lnTo>
                  <a:pt x="15020" y="6684"/>
                </a:lnTo>
                <a:lnTo>
                  <a:pt x="14986" y="6602"/>
                </a:lnTo>
                <a:lnTo>
                  <a:pt x="14990" y="6444"/>
                </a:lnTo>
                <a:lnTo>
                  <a:pt x="14981" y="6272"/>
                </a:lnTo>
                <a:lnTo>
                  <a:pt x="15012" y="6211"/>
                </a:lnTo>
                <a:lnTo>
                  <a:pt x="15047" y="5971"/>
                </a:lnTo>
                <a:lnTo>
                  <a:pt x="15163" y="5900"/>
                </a:lnTo>
                <a:lnTo>
                  <a:pt x="15136" y="5853"/>
                </a:lnTo>
                <a:lnTo>
                  <a:pt x="15072" y="5809"/>
                </a:lnTo>
                <a:lnTo>
                  <a:pt x="15013" y="5801"/>
                </a:lnTo>
                <a:lnTo>
                  <a:pt x="14869" y="5732"/>
                </a:lnTo>
                <a:lnTo>
                  <a:pt x="14752" y="5710"/>
                </a:lnTo>
                <a:lnTo>
                  <a:pt x="14818" y="5656"/>
                </a:lnTo>
                <a:lnTo>
                  <a:pt x="14806" y="5541"/>
                </a:lnTo>
                <a:lnTo>
                  <a:pt x="14766" y="5464"/>
                </a:lnTo>
                <a:lnTo>
                  <a:pt x="14678" y="5432"/>
                </a:lnTo>
                <a:lnTo>
                  <a:pt x="14688" y="5348"/>
                </a:lnTo>
                <a:lnTo>
                  <a:pt x="14736" y="5400"/>
                </a:lnTo>
                <a:lnTo>
                  <a:pt x="14810" y="5413"/>
                </a:lnTo>
                <a:lnTo>
                  <a:pt x="14831" y="5343"/>
                </a:lnTo>
                <a:lnTo>
                  <a:pt x="14892" y="5311"/>
                </a:lnTo>
                <a:lnTo>
                  <a:pt x="14966" y="5348"/>
                </a:lnTo>
                <a:lnTo>
                  <a:pt x="15057" y="5311"/>
                </a:lnTo>
                <a:lnTo>
                  <a:pt x="15136" y="5307"/>
                </a:lnTo>
                <a:lnTo>
                  <a:pt x="15172" y="5262"/>
                </a:lnTo>
                <a:lnTo>
                  <a:pt x="15151" y="5218"/>
                </a:lnTo>
                <a:lnTo>
                  <a:pt x="14998" y="5117"/>
                </a:lnTo>
                <a:lnTo>
                  <a:pt x="15028" y="5023"/>
                </a:lnTo>
                <a:lnTo>
                  <a:pt x="14985" y="4929"/>
                </a:lnTo>
                <a:lnTo>
                  <a:pt x="14783" y="4935"/>
                </a:lnTo>
                <a:lnTo>
                  <a:pt x="14680" y="5052"/>
                </a:lnTo>
                <a:lnTo>
                  <a:pt x="14801" y="5116"/>
                </a:lnTo>
                <a:lnTo>
                  <a:pt x="14741" y="5122"/>
                </a:lnTo>
                <a:lnTo>
                  <a:pt x="14646" y="5053"/>
                </a:lnTo>
                <a:lnTo>
                  <a:pt x="14407" y="5068"/>
                </a:lnTo>
                <a:lnTo>
                  <a:pt x="14209" y="5089"/>
                </a:lnTo>
                <a:lnTo>
                  <a:pt x="14094" y="5099"/>
                </a:lnTo>
                <a:lnTo>
                  <a:pt x="13923" y="5156"/>
                </a:lnTo>
                <a:lnTo>
                  <a:pt x="13852" y="5240"/>
                </a:lnTo>
                <a:lnTo>
                  <a:pt x="13687" y="5321"/>
                </a:lnTo>
                <a:lnTo>
                  <a:pt x="13729" y="5393"/>
                </a:lnTo>
                <a:lnTo>
                  <a:pt x="13850" y="5444"/>
                </a:lnTo>
                <a:lnTo>
                  <a:pt x="13838" y="5531"/>
                </a:lnTo>
                <a:lnTo>
                  <a:pt x="13645" y="5477"/>
                </a:lnTo>
                <a:lnTo>
                  <a:pt x="13574" y="5557"/>
                </a:lnTo>
                <a:lnTo>
                  <a:pt x="13461" y="5592"/>
                </a:lnTo>
                <a:lnTo>
                  <a:pt x="13380" y="5652"/>
                </a:lnTo>
                <a:lnTo>
                  <a:pt x="13338" y="5722"/>
                </a:lnTo>
                <a:lnTo>
                  <a:pt x="13244" y="5718"/>
                </a:lnTo>
                <a:lnTo>
                  <a:pt x="13167" y="5612"/>
                </a:lnTo>
                <a:lnTo>
                  <a:pt x="13079" y="5577"/>
                </a:lnTo>
                <a:lnTo>
                  <a:pt x="12965" y="5607"/>
                </a:lnTo>
                <a:lnTo>
                  <a:pt x="12781" y="5735"/>
                </a:lnTo>
                <a:lnTo>
                  <a:pt x="12574" y="5679"/>
                </a:lnTo>
                <a:lnTo>
                  <a:pt x="12478" y="5607"/>
                </a:lnTo>
                <a:lnTo>
                  <a:pt x="11967" y="5659"/>
                </a:lnTo>
                <a:lnTo>
                  <a:pt x="11923" y="5747"/>
                </a:lnTo>
                <a:lnTo>
                  <a:pt x="12019" y="5885"/>
                </a:lnTo>
                <a:lnTo>
                  <a:pt x="11918" y="5885"/>
                </a:lnTo>
                <a:lnTo>
                  <a:pt x="11891" y="5940"/>
                </a:lnTo>
                <a:lnTo>
                  <a:pt x="11765" y="5913"/>
                </a:lnTo>
                <a:lnTo>
                  <a:pt x="11679" y="5976"/>
                </a:lnTo>
                <a:lnTo>
                  <a:pt x="11568" y="5917"/>
                </a:lnTo>
                <a:lnTo>
                  <a:pt x="11549" y="6099"/>
                </a:lnTo>
                <a:lnTo>
                  <a:pt x="11441" y="6043"/>
                </a:lnTo>
                <a:lnTo>
                  <a:pt x="11345" y="5920"/>
                </a:lnTo>
                <a:lnTo>
                  <a:pt x="11367" y="5848"/>
                </a:lnTo>
                <a:lnTo>
                  <a:pt x="11324" y="5745"/>
                </a:lnTo>
                <a:lnTo>
                  <a:pt x="11224" y="5666"/>
                </a:lnTo>
                <a:lnTo>
                  <a:pt x="11140" y="5674"/>
                </a:lnTo>
                <a:lnTo>
                  <a:pt x="11026" y="5651"/>
                </a:lnTo>
                <a:lnTo>
                  <a:pt x="11031" y="5777"/>
                </a:lnTo>
                <a:lnTo>
                  <a:pt x="10800" y="5755"/>
                </a:lnTo>
                <a:lnTo>
                  <a:pt x="10788" y="5678"/>
                </a:lnTo>
                <a:lnTo>
                  <a:pt x="10620" y="5646"/>
                </a:lnTo>
                <a:lnTo>
                  <a:pt x="10532" y="5666"/>
                </a:lnTo>
                <a:lnTo>
                  <a:pt x="10504" y="5706"/>
                </a:lnTo>
                <a:lnTo>
                  <a:pt x="10492" y="5599"/>
                </a:lnTo>
                <a:lnTo>
                  <a:pt x="10440" y="5626"/>
                </a:lnTo>
                <a:lnTo>
                  <a:pt x="10371" y="5577"/>
                </a:lnTo>
                <a:lnTo>
                  <a:pt x="10312" y="5545"/>
                </a:lnTo>
                <a:lnTo>
                  <a:pt x="10359" y="5503"/>
                </a:lnTo>
                <a:lnTo>
                  <a:pt x="10502" y="5425"/>
                </a:lnTo>
                <a:lnTo>
                  <a:pt x="10563" y="5383"/>
                </a:lnTo>
                <a:lnTo>
                  <a:pt x="10583" y="5299"/>
                </a:lnTo>
                <a:lnTo>
                  <a:pt x="10554" y="5237"/>
                </a:lnTo>
                <a:lnTo>
                  <a:pt x="10468" y="5149"/>
                </a:lnTo>
                <a:lnTo>
                  <a:pt x="10344" y="5131"/>
                </a:lnTo>
                <a:lnTo>
                  <a:pt x="10297" y="5163"/>
                </a:lnTo>
                <a:lnTo>
                  <a:pt x="10305" y="5084"/>
                </a:lnTo>
                <a:lnTo>
                  <a:pt x="10219" y="5043"/>
                </a:lnTo>
                <a:lnTo>
                  <a:pt x="10285" y="5015"/>
                </a:lnTo>
                <a:lnTo>
                  <a:pt x="10233" y="4952"/>
                </a:lnTo>
                <a:lnTo>
                  <a:pt x="10118" y="4996"/>
                </a:lnTo>
                <a:lnTo>
                  <a:pt x="10056" y="5052"/>
                </a:lnTo>
                <a:lnTo>
                  <a:pt x="10019" y="5116"/>
                </a:lnTo>
                <a:lnTo>
                  <a:pt x="9943" y="5094"/>
                </a:lnTo>
                <a:lnTo>
                  <a:pt x="9814" y="5146"/>
                </a:lnTo>
                <a:lnTo>
                  <a:pt x="9795" y="5102"/>
                </a:lnTo>
                <a:lnTo>
                  <a:pt x="9681" y="5080"/>
                </a:lnTo>
                <a:lnTo>
                  <a:pt x="9645" y="5116"/>
                </a:lnTo>
                <a:lnTo>
                  <a:pt x="9526" y="5094"/>
                </a:lnTo>
                <a:lnTo>
                  <a:pt x="9400" y="5132"/>
                </a:lnTo>
                <a:lnTo>
                  <a:pt x="9349" y="5114"/>
                </a:lnTo>
                <a:lnTo>
                  <a:pt x="9236" y="5186"/>
                </a:lnTo>
                <a:lnTo>
                  <a:pt x="9218" y="5277"/>
                </a:lnTo>
                <a:lnTo>
                  <a:pt x="9112" y="5250"/>
                </a:lnTo>
                <a:lnTo>
                  <a:pt x="9014" y="5191"/>
                </a:lnTo>
                <a:lnTo>
                  <a:pt x="8920" y="5178"/>
                </a:lnTo>
                <a:lnTo>
                  <a:pt x="8802" y="5326"/>
                </a:lnTo>
                <a:lnTo>
                  <a:pt x="8748" y="5466"/>
                </a:lnTo>
                <a:lnTo>
                  <a:pt x="8731" y="5338"/>
                </a:lnTo>
                <a:lnTo>
                  <a:pt x="8635" y="5291"/>
                </a:lnTo>
                <a:lnTo>
                  <a:pt x="8516" y="5296"/>
                </a:lnTo>
                <a:lnTo>
                  <a:pt x="8447" y="5405"/>
                </a:lnTo>
                <a:lnTo>
                  <a:pt x="8423" y="5348"/>
                </a:lnTo>
                <a:lnTo>
                  <a:pt x="8560" y="5233"/>
                </a:lnTo>
                <a:lnTo>
                  <a:pt x="8608" y="5146"/>
                </a:lnTo>
                <a:lnTo>
                  <a:pt x="8586" y="5134"/>
                </a:lnTo>
                <a:lnTo>
                  <a:pt x="8506" y="5233"/>
                </a:lnTo>
                <a:lnTo>
                  <a:pt x="8346" y="5267"/>
                </a:lnTo>
                <a:lnTo>
                  <a:pt x="8295" y="5413"/>
                </a:lnTo>
                <a:lnTo>
                  <a:pt x="8132" y="5521"/>
                </a:lnTo>
                <a:lnTo>
                  <a:pt x="8071" y="5604"/>
                </a:lnTo>
                <a:lnTo>
                  <a:pt x="8113" y="5651"/>
                </a:lnTo>
                <a:lnTo>
                  <a:pt x="8009" y="5725"/>
                </a:lnTo>
                <a:lnTo>
                  <a:pt x="7967" y="5823"/>
                </a:lnTo>
                <a:lnTo>
                  <a:pt x="7864" y="5856"/>
                </a:lnTo>
                <a:lnTo>
                  <a:pt x="7789" y="5915"/>
                </a:lnTo>
                <a:lnTo>
                  <a:pt x="7701" y="5908"/>
                </a:lnTo>
                <a:lnTo>
                  <a:pt x="7634" y="5940"/>
                </a:lnTo>
                <a:lnTo>
                  <a:pt x="7595" y="5875"/>
                </a:lnTo>
                <a:lnTo>
                  <a:pt x="7874" y="5760"/>
                </a:lnTo>
                <a:lnTo>
                  <a:pt x="7980" y="5686"/>
                </a:lnTo>
                <a:lnTo>
                  <a:pt x="8007" y="5565"/>
                </a:lnTo>
                <a:lnTo>
                  <a:pt x="8194" y="5393"/>
                </a:lnTo>
                <a:lnTo>
                  <a:pt x="8273" y="5292"/>
                </a:lnTo>
                <a:lnTo>
                  <a:pt x="8290" y="5233"/>
                </a:lnTo>
                <a:lnTo>
                  <a:pt x="8435" y="5159"/>
                </a:lnTo>
                <a:lnTo>
                  <a:pt x="8499" y="5084"/>
                </a:lnTo>
                <a:lnTo>
                  <a:pt x="8438" y="4972"/>
                </a:lnTo>
                <a:lnTo>
                  <a:pt x="8384" y="4974"/>
                </a:lnTo>
                <a:lnTo>
                  <a:pt x="8235" y="5062"/>
                </a:lnTo>
                <a:lnTo>
                  <a:pt x="8039" y="5109"/>
                </a:lnTo>
                <a:lnTo>
                  <a:pt x="7994" y="5148"/>
                </a:lnTo>
                <a:lnTo>
                  <a:pt x="7905" y="5260"/>
                </a:lnTo>
                <a:lnTo>
                  <a:pt x="7826" y="5306"/>
                </a:lnTo>
                <a:lnTo>
                  <a:pt x="7859" y="5363"/>
                </a:lnTo>
                <a:lnTo>
                  <a:pt x="7832" y="5390"/>
                </a:lnTo>
                <a:lnTo>
                  <a:pt x="7802" y="5494"/>
                </a:lnTo>
                <a:lnTo>
                  <a:pt x="7701" y="5535"/>
                </a:lnTo>
                <a:lnTo>
                  <a:pt x="7715" y="5254"/>
                </a:lnTo>
                <a:lnTo>
                  <a:pt x="7708" y="5164"/>
                </a:lnTo>
                <a:lnTo>
                  <a:pt x="7651" y="5015"/>
                </a:lnTo>
                <a:lnTo>
                  <a:pt x="7583" y="5030"/>
                </a:lnTo>
                <a:lnTo>
                  <a:pt x="7531" y="5136"/>
                </a:lnTo>
                <a:lnTo>
                  <a:pt x="7391" y="5163"/>
                </a:lnTo>
                <a:lnTo>
                  <a:pt x="7445" y="5048"/>
                </a:lnTo>
                <a:lnTo>
                  <a:pt x="7332" y="5030"/>
                </a:lnTo>
                <a:lnTo>
                  <a:pt x="7272" y="4951"/>
                </a:lnTo>
                <a:lnTo>
                  <a:pt x="7196" y="4952"/>
                </a:lnTo>
                <a:lnTo>
                  <a:pt x="7178" y="4887"/>
                </a:lnTo>
                <a:lnTo>
                  <a:pt x="7302" y="4870"/>
                </a:lnTo>
                <a:lnTo>
                  <a:pt x="7289" y="4831"/>
                </a:lnTo>
                <a:lnTo>
                  <a:pt x="7060" y="4755"/>
                </a:lnTo>
                <a:lnTo>
                  <a:pt x="6932" y="4698"/>
                </a:lnTo>
                <a:lnTo>
                  <a:pt x="6821" y="4744"/>
                </a:lnTo>
                <a:lnTo>
                  <a:pt x="6752" y="4686"/>
                </a:lnTo>
                <a:lnTo>
                  <a:pt x="6792" y="4617"/>
                </a:lnTo>
                <a:lnTo>
                  <a:pt x="6885" y="4570"/>
                </a:lnTo>
                <a:lnTo>
                  <a:pt x="6932" y="4621"/>
                </a:lnTo>
                <a:lnTo>
                  <a:pt x="7013" y="4545"/>
                </a:lnTo>
                <a:lnTo>
                  <a:pt x="7018" y="4387"/>
                </a:lnTo>
                <a:lnTo>
                  <a:pt x="6925" y="4471"/>
                </a:lnTo>
                <a:lnTo>
                  <a:pt x="6816" y="4494"/>
                </a:lnTo>
                <a:lnTo>
                  <a:pt x="6730" y="4585"/>
                </a:lnTo>
                <a:lnTo>
                  <a:pt x="6604" y="4612"/>
                </a:lnTo>
                <a:lnTo>
                  <a:pt x="6646" y="4535"/>
                </a:lnTo>
                <a:lnTo>
                  <a:pt x="6641" y="4483"/>
                </a:lnTo>
                <a:lnTo>
                  <a:pt x="6442" y="4434"/>
                </a:lnTo>
                <a:lnTo>
                  <a:pt x="6327" y="4528"/>
                </a:lnTo>
                <a:lnTo>
                  <a:pt x="6275" y="4499"/>
                </a:lnTo>
                <a:lnTo>
                  <a:pt x="6353" y="4318"/>
                </a:lnTo>
                <a:lnTo>
                  <a:pt x="6284" y="4308"/>
                </a:lnTo>
                <a:lnTo>
                  <a:pt x="6215" y="4375"/>
                </a:lnTo>
                <a:lnTo>
                  <a:pt x="6132" y="4402"/>
                </a:lnTo>
                <a:lnTo>
                  <a:pt x="6169" y="4338"/>
                </a:lnTo>
                <a:lnTo>
                  <a:pt x="6210" y="4244"/>
                </a:lnTo>
                <a:lnTo>
                  <a:pt x="6462" y="4138"/>
                </a:lnTo>
                <a:lnTo>
                  <a:pt x="6578" y="4005"/>
                </a:lnTo>
                <a:lnTo>
                  <a:pt x="6604" y="4037"/>
                </a:lnTo>
                <a:lnTo>
                  <a:pt x="6509" y="4323"/>
                </a:lnTo>
                <a:lnTo>
                  <a:pt x="6575" y="4390"/>
                </a:lnTo>
                <a:lnTo>
                  <a:pt x="6679" y="4409"/>
                </a:lnTo>
                <a:lnTo>
                  <a:pt x="6792" y="4355"/>
                </a:lnTo>
                <a:lnTo>
                  <a:pt x="6863" y="4282"/>
                </a:lnTo>
                <a:lnTo>
                  <a:pt x="7021" y="4025"/>
                </a:lnTo>
                <a:lnTo>
                  <a:pt x="7046" y="3882"/>
                </a:lnTo>
                <a:lnTo>
                  <a:pt x="7147" y="3772"/>
                </a:lnTo>
                <a:lnTo>
                  <a:pt x="7083" y="3742"/>
                </a:lnTo>
                <a:lnTo>
                  <a:pt x="7194" y="3663"/>
                </a:lnTo>
                <a:lnTo>
                  <a:pt x="7243" y="3708"/>
                </a:lnTo>
                <a:lnTo>
                  <a:pt x="7373" y="3540"/>
                </a:lnTo>
                <a:lnTo>
                  <a:pt x="7343" y="3469"/>
                </a:lnTo>
                <a:lnTo>
                  <a:pt x="7359" y="3390"/>
                </a:lnTo>
                <a:lnTo>
                  <a:pt x="7225" y="3348"/>
                </a:lnTo>
                <a:lnTo>
                  <a:pt x="7248" y="3272"/>
                </a:lnTo>
                <a:lnTo>
                  <a:pt x="7194" y="3185"/>
                </a:lnTo>
                <a:lnTo>
                  <a:pt x="7018" y="3084"/>
                </a:lnTo>
                <a:lnTo>
                  <a:pt x="6920" y="3018"/>
                </a:lnTo>
                <a:lnTo>
                  <a:pt x="6651" y="2932"/>
                </a:lnTo>
                <a:lnTo>
                  <a:pt x="6471" y="2858"/>
                </a:lnTo>
                <a:lnTo>
                  <a:pt x="6365" y="2767"/>
                </a:lnTo>
                <a:lnTo>
                  <a:pt x="6322" y="2633"/>
                </a:lnTo>
                <a:lnTo>
                  <a:pt x="6258" y="2589"/>
                </a:lnTo>
                <a:lnTo>
                  <a:pt x="5902" y="2644"/>
                </a:lnTo>
                <a:lnTo>
                  <a:pt x="5730" y="2690"/>
                </a:lnTo>
                <a:lnTo>
                  <a:pt x="5600" y="2791"/>
                </a:lnTo>
                <a:lnTo>
                  <a:pt x="5585" y="2872"/>
                </a:lnTo>
                <a:lnTo>
                  <a:pt x="5691" y="2966"/>
                </a:lnTo>
                <a:lnTo>
                  <a:pt x="5577" y="3027"/>
                </a:lnTo>
                <a:lnTo>
                  <a:pt x="5338" y="3126"/>
                </a:lnTo>
                <a:lnTo>
                  <a:pt x="5142" y="3229"/>
                </a:lnTo>
                <a:lnTo>
                  <a:pt x="4991" y="3291"/>
                </a:lnTo>
                <a:lnTo>
                  <a:pt x="4964" y="3372"/>
                </a:lnTo>
                <a:lnTo>
                  <a:pt x="5065" y="3377"/>
                </a:lnTo>
                <a:lnTo>
                  <a:pt x="5020" y="3469"/>
                </a:lnTo>
                <a:lnTo>
                  <a:pt x="5148" y="3466"/>
                </a:lnTo>
                <a:lnTo>
                  <a:pt x="5398" y="3417"/>
                </a:lnTo>
                <a:lnTo>
                  <a:pt x="5413" y="3476"/>
                </a:lnTo>
                <a:lnTo>
                  <a:pt x="5575" y="3488"/>
                </a:lnTo>
                <a:lnTo>
                  <a:pt x="5681" y="3402"/>
                </a:lnTo>
                <a:lnTo>
                  <a:pt x="5809" y="3330"/>
                </a:lnTo>
                <a:lnTo>
                  <a:pt x="6023" y="3321"/>
                </a:lnTo>
                <a:lnTo>
                  <a:pt x="6132" y="3404"/>
                </a:lnTo>
                <a:lnTo>
                  <a:pt x="6245" y="3464"/>
                </a:lnTo>
                <a:lnTo>
                  <a:pt x="6349" y="3432"/>
                </a:lnTo>
                <a:lnTo>
                  <a:pt x="6457" y="3459"/>
                </a:lnTo>
                <a:lnTo>
                  <a:pt x="6489" y="3540"/>
                </a:lnTo>
                <a:lnTo>
                  <a:pt x="6398" y="3636"/>
                </a:lnTo>
                <a:lnTo>
                  <a:pt x="6326" y="3661"/>
                </a:lnTo>
                <a:lnTo>
                  <a:pt x="6296" y="3634"/>
                </a:lnTo>
                <a:lnTo>
                  <a:pt x="6132" y="3550"/>
                </a:lnTo>
                <a:lnTo>
                  <a:pt x="6040" y="3525"/>
                </a:lnTo>
                <a:lnTo>
                  <a:pt x="5949" y="3520"/>
                </a:lnTo>
                <a:lnTo>
                  <a:pt x="5794" y="3590"/>
                </a:lnTo>
                <a:lnTo>
                  <a:pt x="5636" y="3622"/>
                </a:lnTo>
                <a:lnTo>
                  <a:pt x="5570" y="3702"/>
                </a:lnTo>
                <a:lnTo>
                  <a:pt x="5476" y="3767"/>
                </a:lnTo>
                <a:lnTo>
                  <a:pt x="5493" y="3863"/>
                </a:lnTo>
                <a:lnTo>
                  <a:pt x="5540" y="3959"/>
                </a:lnTo>
                <a:lnTo>
                  <a:pt x="5543" y="4074"/>
                </a:lnTo>
                <a:lnTo>
                  <a:pt x="5464" y="4173"/>
                </a:lnTo>
                <a:lnTo>
                  <a:pt x="5376" y="4131"/>
                </a:lnTo>
                <a:lnTo>
                  <a:pt x="5376" y="4063"/>
                </a:lnTo>
                <a:lnTo>
                  <a:pt x="5410" y="3981"/>
                </a:lnTo>
                <a:lnTo>
                  <a:pt x="5397" y="3904"/>
                </a:lnTo>
                <a:lnTo>
                  <a:pt x="5365" y="3835"/>
                </a:lnTo>
                <a:lnTo>
                  <a:pt x="5270" y="3872"/>
                </a:lnTo>
                <a:lnTo>
                  <a:pt x="5208" y="3936"/>
                </a:lnTo>
                <a:lnTo>
                  <a:pt x="5223" y="3954"/>
                </a:lnTo>
                <a:lnTo>
                  <a:pt x="5132" y="3981"/>
                </a:lnTo>
                <a:lnTo>
                  <a:pt x="5013" y="4013"/>
                </a:lnTo>
                <a:lnTo>
                  <a:pt x="5018" y="3957"/>
                </a:lnTo>
                <a:lnTo>
                  <a:pt x="5146" y="3858"/>
                </a:lnTo>
                <a:lnTo>
                  <a:pt x="5105" y="3809"/>
                </a:lnTo>
                <a:lnTo>
                  <a:pt x="5015" y="3809"/>
                </a:lnTo>
                <a:lnTo>
                  <a:pt x="4898" y="3850"/>
                </a:lnTo>
                <a:lnTo>
                  <a:pt x="4767" y="3914"/>
                </a:lnTo>
                <a:lnTo>
                  <a:pt x="4742" y="3829"/>
                </a:lnTo>
                <a:lnTo>
                  <a:pt x="4680" y="3838"/>
                </a:lnTo>
                <a:lnTo>
                  <a:pt x="4701" y="3764"/>
                </a:lnTo>
                <a:lnTo>
                  <a:pt x="4740" y="3744"/>
                </a:lnTo>
                <a:lnTo>
                  <a:pt x="4787" y="3659"/>
                </a:lnTo>
                <a:lnTo>
                  <a:pt x="4769" y="3584"/>
                </a:lnTo>
                <a:lnTo>
                  <a:pt x="4742" y="3489"/>
                </a:lnTo>
                <a:lnTo>
                  <a:pt x="4720" y="3452"/>
                </a:lnTo>
                <a:lnTo>
                  <a:pt x="4781" y="3400"/>
                </a:lnTo>
                <a:lnTo>
                  <a:pt x="4875" y="3299"/>
                </a:lnTo>
                <a:lnTo>
                  <a:pt x="4853" y="3269"/>
                </a:lnTo>
                <a:lnTo>
                  <a:pt x="4861" y="3202"/>
                </a:lnTo>
                <a:lnTo>
                  <a:pt x="4914" y="3188"/>
                </a:lnTo>
                <a:lnTo>
                  <a:pt x="4983" y="3104"/>
                </a:lnTo>
                <a:lnTo>
                  <a:pt x="5040" y="3089"/>
                </a:lnTo>
                <a:lnTo>
                  <a:pt x="5121" y="3050"/>
                </a:lnTo>
                <a:lnTo>
                  <a:pt x="5200" y="3074"/>
                </a:lnTo>
                <a:lnTo>
                  <a:pt x="5173" y="3099"/>
                </a:lnTo>
                <a:lnTo>
                  <a:pt x="5220" y="3102"/>
                </a:lnTo>
                <a:lnTo>
                  <a:pt x="5262" y="3059"/>
                </a:lnTo>
                <a:lnTo>
                  <a:pt x="5307" y="3040"/>
                </a:lnTo>
                <a:lnTo>
                  <a:pt x="5344" y="3050"/>
                </a:lnTo>
                <a:lnTo>
                  <a:pt x="5420" y="3035"/>
                </a:lnTo>
                <a:lnTo>
                  <a:pt x="5407" y="2990"/>
                </a:lnTo>
                <a:lnTo>
                  <a:pt x="5378" y="2974"/>
                </a:lnTo>
                <a:lnTo>
                  <a:pt x="5402" y="2917"/>
                </a:lnTo>
                <a:lnTo>
                  <a:pt x="5368" y="2907"/>
                </a:lnTo>
                <a:lnTo>
                  <a:pt x="5334" y="2905"/>
                </a:lnTo>
                <a:lnTo>
                  <a:pt x="5186" y="2941"/>
                </a:lnTo>
                <a:lnTo>
                  <a:pt x="5090" y="2990"/>
                </a:lnTo>
                <a:lnTo>
                  <a:pt x="5008" y="3013"/>
                </a:lnTo>
                <a:lnTo>
                  <a:pt x="4946" y="3045"/>
                </a:lnTo>
                <a:lnTo>
                  <a:pt x="4903" y="3015"/>
                </a:lnTo>
                <a:lnTo>
                  <a:pt x="4942" y="2993"/>
                </a:lnTo>
                <a:lnTo>
                  <a:pt x="4971" y="2934"/>
                </a:lnTo>
                <a:lnTo>
                  <a:pt x="4949" y="2927"/>
                </a:lnTo>
                <a:lnTo>
                  <a:pt x="4991" y="2865"/>
                </a:lnTo>
                <a:lnTo>
                  <a:pt x="4998" y="2781"/>
                </a:lnTo>
                <a:lnTo>
                  <a:pt x="4845" y="2769"/>
                </a:lnTo>
                <a:lnTo>
                  <a:pt x="4834" y="2740"/>
                </a:lnTo>
                <a:lnTo>
                  <a:pt x="4851" y="2688"/>
                </a:lnTo>
                <a:lnTo>
                  <a:pt x="4875" y="2631"/>
                </a:lnTo>
                <a:lnTo>
                  <a:pt x="4787" y="2638"/>
                </a:lnTo>
                <a:lnTo>
                  <a:pt x="4831" y="2491"/>
                </a:lnTo>
                <a:lnTo>
                  <a:pt x="4944" y="2409"/>
                </a:lnTo>
                <a:lnTo>
                  <a:pt x="4786" y="2469"/>
                </a:lnTo>
                <a:lnTo>
                  <a:pt x="4929" y="2336"/>
                </a:lnTo>
                <a:lnTo>
                  <a:pt x="4993" y="2249"/>
                </a:lnTo>
                <a:lnTo>
                  <a:pt x="4902" y="2281"/>
                </a:lnTo>
                <a:lnTo>
                  <a:pt x="4750" y="2407"/>
                </a:lnTo>
                <a:lnTo>
                  <a:pt x="4641" y="2483"/>
                </a:lnTo>
                <a:lnTo>
                  <a:pt x="4449" y="2606"/>
                </a:lnTo>
                <a:lnTo>
                  <a:pt x="4235" y="2680"/>
                </a:lnTo>
                <a:lnTo>
                  <a:pt x="4207" y="2666"/>
                </a:lnTo>
                <a:lnTo>
                  <a:pt x="4329" y="2533"/>
                </a:lnTo>
                <a:lnTo>
                  <a:pt x="4387" y="2469"/>
                </a:lnTo>
                <a:lnTo>
                  <a:pt x="4488" y="2377"/>
                </a:lnTo>
                <a:lnTo>
                  <a:pt x="4595" y="2272"/>
                </a:lnTo>
                <a:lnTo>
                  <a:pt x="4715" y="2171"/>
                </a:lnTo>
                <a:lnTo>
                  <a:pt x="4764" y="2094"/>
                </a:lnTo>
                <a:lnTo>
                  <a:pt x="4685" y="2141"/>
                </a:lnTo>
                <a:lnTo>
                  <a:pt x="4619" y="2168"/>
                </a:lnTo>
                <a:lnTo>
                  <a:pt x="4584" y="2187"/>
                </a:lnTo>
                <a:lnTo>
                  <a:pt x="4531" y="2217"/>
                </a:lnTo>
                <a:lnTo>
                  <a:pt x="4488" y="2239"/>
                </a:lnTo>
                <a:lnTo>
                  <a:pt x="4451" y="2251"/>
                </a:lnTo>
                <a:lnTo>
                  <a:pt x="4419" y="2264"/>
                </a:lnTo>
                <a:lnTo>
                  <a:pt x="4422" y="2251"/>
                </a:lnTo>
                <a:lnTo>
                  <a:pt x="4370" y="2276"/>
                </a:lnTo>
                <a:lnTo>
                  <a:pt x="4313" y="2315"/>
                </a:lnTo>
                <a:lnTo>
                  <a:pt x="4264" y="2357"/>
                </a:lnTo>
                <a:lnTo>
                  <a:pt x="4200" y="2397"/>
                </a:lnTo>
                <a:lnTo>
                  <a:pt x="4144" y="2427"/>
                </a:lnTo>
                <a:lnTo>
                  <a:pt x="4106" y="2464"/>
                </a:lnTo>
                <a:lnTo>
                  <a:pt x="4045" y="2517"/>
                </a:lnTo>
                <a:lnTo>
                  <a:pt x="4030" y="2535"/>
                </a:lnTo>
                <a:lnTo>
                  <a:pt x="3932" y="2623"/>
                </a:lnTo>
                <a:lnTo>
                  <a:pt x="3855" y="2681"/>
                </a:lnTo>
                <a:lnTo>
                  <a:pt x="3792" y="2734"/>
                </a:lnTo>
                <a:lnTo>
                  <a:pt x="3740" y="2782"/>
                </a:lnTo>
                <a:lnTo>
                  <a:pt x="3742" y="2793"/>
                </a:lnTo>
                <a:lnTo>
                  <a:pt x="3720" y="2825"/>
                </a:lnTo>
                <a:lnTo>
                  <a:pt x="3638" y="2910"/>
                </a:lnTo>
                <a:lnTo>
                  <a:pt x="3537" y="3023"/>
                </a:lnTo>
                <a:lnTo>
                  <a:pt x="3553" y="3038"/>
                </a:lnTo>
                <a:lnTo>
                  <a:pt x="3515" y="3094"/>
                </a:lnTo>
                <a:lnTo>
                  <a:pt x="3564" y="3072"/>
                </a:lnTo>
                <a:lnTo>
                  <a:pt x="3565" y="3097"/>
                </a:lnTo>
                <a:lnTo>
                  <a:pt x="3653" y="3027"/>
                </a:lnTo>
                <a:lnTo>
                  <a:pt x="3708" y="3013"/>
                </a:lnTo>
                <a:lnTo>
                  <a:pt x="3723" y="3035"/>
                </a:lnTo>
                <a:lnTo>
                  <a:pt x="3754" y="3023"/>
                </a:lnTo>
                <a:lnTo>
                  <a:pt x="3690" y="3124"/>
                </a:lnTo>
                <a:lnTo>
                  <a:pt x="3702" y="3168"/>
                </a:lnTo>
                <a:lnTo>
                  <a:pt x="3771" y="3129"/>
                </a:lnTo>
                <a:lnTo>
                  <a:pt x="3831" y="3106"/>
                </a:lnTo>
                <a:lnTo>
                  <a:pt x="3781" y="3213"/>
                </a:lnTo>
                <a:lnTo>
                  <a:pt x="3638" y="3404"/>
                </a:lnTo>
                <a:lnTo>
                  <a:pt x="3656" y="3451"/>
                </a:lnTo>
                <a:lnTo>
                  <a:pt x="3643" y="3483"/>
                </a:lnTo>
                <a:lnTo>
                  <a:pt x="3670" y="3506"/>
                </a:lnTo>
                <a:lnTo>
                  <a:pt x="3665" y="3538"/>
                </a:lnTo>
                <a:lnTo>
                  <a:pt x="3585" y="3631"/>
                </a:lnTo>
                <a:lnTo>
                  <a:pt x="3547" y="3683"/>
                </a:lnTo>
                <a:lnTo>
                  <a:pt x="3414" y="3777"/>
                </a:lnTo>
                <a:lnTo>
                  <a:pt x="3313" y="3878"/>
                </a:lnTo>
                <a:lnTo>
                  <a:pt x="3195" y="4011"/>
                </a:lnTo>
                <a:lnTo>
                  <a:pt x="3109" y="4117"/>
                </a:lnTo>
                <a:lnTo>
                  <a:pt x="3070" y="4193"/>
                </a:lnTo>
                <a:lnTo>
                  <a:pt x="3006" y="4265"/>
                </a:lnTo>
                <a:lnTo>
                  <a:pt x="2961" y="4343"/>
                </a:lnTo>
                <a:lnTo>
                  <a:pt x="2899" y="4405"/>
                </a:lnTo>
                <a:lnTo>
                  <a:pt x="2868" y="4456"/>
                </a:lnTo>
                <a:lnTo>
                  <a:pt x="2799" y="4526"/>
                </a:lnTo>
                <a:lnTo>
                  <a:pt x="2719" y="4614"/>
                </a:lnTo>
                <a:lnTo>
                  <a:pt x="2702" y="4609"/>
                </a:lnTo>
                <a:lnTo>
                  <a:pt x="2650" y="4634"/>
                </a:lnTo>
                <a:lnTo>
                  <a:pt x="2614" y="4659"/>
                </a:lnTo>
                <a:lnTo>
                  <a:pt x="2609" y="4695"/>
                </a:lnTo>
                <a:lnTo>
                  <a:pt x="2687" y="4676"/>
                </a:lnTo>
                <a:lnTo>
                  <a:pt x="2680" y="4713"/>
                </a:lnTo>
                <a:lnTo>
                  <a:pt x="2735" y="4681"/>
                </a:lnTo>
                <a:lnTo>
                  <a:pt x="2803" y="4579"/>
                </a:lnTo>
                <a:lnTo>
                  <a:pt x="2865" y="4568"/>
                </a:lnTo>
                <a:lnTo>
                  <a:pt x="2818" y="4668"/>
                </a:lnTo>
                <a:lnTo>
                  <a:pt x="2747" y="4762"/>
                </a:lnTo>
                <a:lnTo>
                  <a:pt x="2784" y="4750"/>
                </a:lnTo>
                <a:lnTo>
                  <a:pt x="2808" y="4723"/>
                </a:lnTo>
                <a:lnTo>
                  <a:pt x="2897" y="4595"/>
                </a:lnTo>
                <a:lnTo>
                  <a:pt x="2956" y="4499"/>
                </a:lnTo>
                <a:lnTo>
                  <a:pt x="3030" y="4385"/>
                </a:lnTo>
                <a:lnTo>
                  <a:pt x="3043" y="4397"/>
                </a:lnTo>
                <a:lnTo>
                  <a:pt x="3079" y="4356"/>
                </a:lnTo>
                <a:lnTo>
                  <a:pt x="3106" y="4281"/>
                </a:lnTo>
                <a:lnTo>
                  <a:pt x="3245" y="4116"/>
                </a:lnTo>
                <a:lnTo>
                  <a:pt x="3365" y="4010"/>
                </a:lnTo>
                <a:lnTo>
                  <a:pt x="3466" y="3888"/>
                </a:lnTo>
                <a:lnTo>
                  <a:pt x="3542" y="3826"/>
                </a:lnTo>
                <a:lnTo>
                  <a:pt x="3574" y="3818"/>
                </a:lnTo>
                <a:lnTo>
                  <a:pt x="3638" y="3781"/>
                </a:lnTo>
                <a:lnTo>
                  <a:pt x="3651" y="3829"/>
                </a:lnTo>
                <a:lnTo>
                  <a:pt x="3604" y="3910"/>
                </a:lnTo>
                <a:lnTo>
                  <a:pt x="3601" y="3897"/>
                </a:lnTo>
                <a:lnTo>
                  <a:pt x="3599" y="3895"/>
                </a:lnTo>
                <a:lnTo>
                  <a:pt x="3555" y="3915"/>
                </a:lnTo>
                <a:lnTo>
                  <a:pt x="3501" y="3964"/>
                </a:lnTo>
                <a:lnTo>
                  <a:pt x="3547" y="3962"/>
                </a:lnTo>
                <a:lnTo>
                  <a:pt x="3503" y="4031"/>
                </a:lnTo>
                <a:lnTo>
                  <a:pt x="3459" y="4057"/>
                </a:lnTo>
                <a:lnTo>
                  <a:pt x="3390" y="4129"/>
                </a:lnTo>
                <a:lnTo>
                  <a:pt x="3387" y="4116"/>
                </a:lnTo>
                <a:lnTo>
                  <a:pt x="3267" y="4247"/>
                </a:lnTo>
                <a:lnTo>
                  <a:pt x="3200" y="4356"/>
                </a:lnTo>
                <a:lnTo>
                  <a:pt x="3138" y="4439"/>
                </a:lnTo>
                <a:lnTo>
                  <a:pt x="3065" y="4557"/>
                </a:lnTo>
                <a:lnTo>
                  <a:pt x="3028" y="4616"/>
                </a:lnTo>
                <a:lnTo>
                  <a:pt x="2981" y="4669"/>
                </a:lnTo>
                <a:lnTo>
                  <a:pt x="2966" y="4695"/>
                </a:lnTo>
                <a:lnTo>
                  <a:pt x="2942" y="4725"/>
                </a:lnTo>
                <a:lnTo>
                  <a:pt x="2907" y="4737"/>
                </a:lnTo>
                <a:lnTo>
                  <a:pt x="2826" y="4786"/>
                </a:lnTo>
                <a:lnTo>
                  <a:pt x="2767" y="4834"/>
                </a:lnTo>
                <a:lnTo>
                  <a:pt x="2713" y="4920"/>
                </a:lnTo>
                <a:lnTo>
                  <a:pt x="2687" y="4940"/>
                </a:lnTo>
                <a:lnTo>
                  <a:pt x="2675" y="4964"/>
                </a:lnTo>
                <a:lnTo>
                  <a:pt x="2639" y="4996"/>
                </a:lnTo>
                <a:lnTo>
                  <a:pt x="2560" y="5099"/>
                </a:lnTo>
                <a:lnTo>
                  <a:pt x="2498" y="5181"/>
                </a:lnTo>
                <a:lnTo>
                  <a:pt x="2419" y="5260"/>
                </a:lnTo>
                <a:lnTo>
                  <a:pt x="2321" y="5373"/>
                </a:lnTo>
                <a:lnTo>
                  <a:pt x="2256" y="5503"/>
                </a:lnTo>
                <a:lnTo>
                  <a:pt x="2244" y="5572"/>
                </a:lnTo>
                <a:lnTo>
                  <a:pt x="2350" y="5447"/>
                </a:lnTo>
                <a:lnTo>
                  <a:pt x="2350" y="5503"/>
                </a:lnTo>
                <a:lnTo>
                  <a:pt x="2414" y="5424"/>
                </a:lnTo>
                <a:lnTo>
                  <a:pt x="2368" y="5545"/>
                </a:lnTo>
                <a:lnTo>
                  <a:pt x="2432" y="5489"/>
                </a:lnTo>
                <a:lnTo>
                  <a:pt x="2474" y="5410"/>
                </a:lnTo>
                <a:lnTo>
                  <a:pt x="2537" y="5311"/>
                </a:lnTo>
                <a:lnTo>
                  <a:pt x="2557" y="5329"/>
                </a:lnTo>
                <a:lnTo>
                  <a:pt x="2621" y="5235"/>
                </a:lnTo>
                <a:lnTo>
                  <a:pt x="2697" y="5158"/>
                </a:lnTo>
                <a:lnTo>
                  <a:pt x="2719" y="5156"/>
                </a:lnTo>
                <a:lnTo>
                  <a:pt x="2648" y="5257"/>
                </a:lnTo>
                <a:lnTo>
                  <a:pt x="2639" y="5312"/>
                </a:lnTo>
                <a:lnTo>
                  <a:pt x="2651" y="5350"/>
                </a:lnTo>
                <a:lnTo>
                  <a:pt x="2730" y="5228"/>
                </a:lnTo>
                <a:lnTo>
                  <a:pt x="2744" y="5326"/>
                </a:lnTo>
                <a:lnTo>
                  <a:pt x="2727" y="5387"/>
                </a:lnTo>
                <a:lnTo>
                  <a:pt x="2717" y="5450"/>
                </a:lnTo>
                <a:lnTo>
                  <a:pt x="2692" y="5469"/>
                </a:lnTo>
                <a:lnTo>
                  <a:pt x="2633" y="5545"/>
                </a:lnTo>
                <a:lnTo>
                  <a:pt x="2692" y="5577"/>
                </a:lnTo>
                <a:lnTo>
                  <a:pt x="2725" y="5590"/>
                </a:lnTo>
                <a:lnTo>
                  <a:pt x="2727" y="5705"/>
                </a:lnTo>
                <a:lnTo>
                  <a:pt x="2757" y="5698"/>
                </a:lnTo>
                <a:lnTo>
                  <a:pt x="2801" y="5580"/>
                </a:lnTo>
                <a:lnTo>
                  <a:pt x="2848" y="5531"/>
                </a:lnTo>
                <a:lnTo>
                  <a:pt x="2922" y="5445"/>
                </a:lnTo>
                <a:lnTo>
                  <a:pt x="3011" y="5413"/>
                </a:lnTo>
                <a:lnTo>
                  <a:pt x="3064" y="5425"/>
                </a:lnTo>
                <a:lnTo>
                  <a:pt x="3220" y="5339"/>
                </a:lnTo>
                <a:lnTo>
                  <a:pt x="3207" y="5378"/>
                </a:lnTo>
                <a:lnTo>
                  <a:pt x="3235" y="5403"/>
                </a:lnTo>
                <a:lnTo>
                  <a:pt x="3269" y="5376"/>
                </a:lnTo>
                <a:lnTo>
                  <a:pt x="3368" y="5380"/>
                </a:lnTo>
                <a:lnTo>
                  <a:pt x="3444" y="5363"/>
                </a:lnTo>
                <a:lnTo>
                  <a:pt x="3463" y="5437"/>
                </a:lnTo>
                <a:lnTo>
                  <a:pt x="3412" y="5477"/>
                </a:lnTo>
                <a:lnTo>
                  <a:pt x="3387" y="5646"/>
                </a:lnTo>
                <a:lnTo>
                  <a:pt x="3358" y="5695"/>
                </a:lnTo>
                <a:lnTo>
                  <a:pt x="3308" y="5639"/>
                </a:lnTo>
                <a:lnTo>
                  <a:pt x="3281" y="5641"/>
                </a:lnTo>
                <a:lnTo>
                  <a:pt x="3249" y="5772"/>
                </a:lnTo>
                <a:lnTo>
                  <a:pt x="3186" y="5797"/>
                </a:lnTo>
                <a:lnTo>
                  <a:pt x="3163" y="5871"/>
                </a:lnTo>
                <a:lnTo>
                  <a:pt x="3254" y="5940"/>
                </a:lnTo>
                <a:lnTo>
                  <a:pt x="3293" y="6025"/>
                </a:lnTo>
                <a:lnTo>
                  <a:pt x="3341" y="6006"/>
                </a:lnTo>
                <a:lnTo>
                  <a:pt x="3319" y="5917"/>
                </a:lnTo>
                <a:lnTo>
                  <a:pt x="3346" y="5848"/>
                </a:lnTo>
                <a:lnTo>
                  <a:pt x="3429" y="5779"/>
                </a:lnTo>
                <a:lnTo>
                  <a:pt x="3489" y="5821"/>
                </a:lnTo>
                <a:lnTo>
                  <a:pt x="3510" y="5900"/>
                </a:lnTo>
                <a:lnTo>
                  <a:pt x="3565" y="5927"/>
                </a:lnTo>
                <a:lnTo>
                  <a:pt x="3589" y="5991"/>
                </a:lnTo>
                <a:lnTo>
                  <a:pt x="3629" y="6053"/>
                </a:lnTo>
                <a:lnTo>
                  <a:pt x="3599" y="6078"/>
                </a:lnTo>
                <a:lnTo>
                  <a:pt x="3516" y="5989"/>
                </a:lnTo>
                <a:lnTo>
                  <a:pt x="3473" y="6082"/>
                </a:lnTo>
                <a:lnTo>
                  <a:pt x="3346" y="6094"/>
                </a:lnTo>
                <a:lnTo>
                  <a:pt x="3314" y="6043"/>
                </a:lnTo>
                <a:lnTo>
                  <a:pt x="3250" y="6184"/>
                </a:lnTo>
                <a:lnTo>
                  <a:pt x="3224" y="6333"/>
                </a:lnTo>
                <a:lnTo>
                  <a:pt x="3143" y="6546"/>
                </a:lnTo>
                <a:lnTo>
                  <a:pt x="3114" y="6617"/>
                </a:lnTo>
                <a:lnTo>
                  <a:pt x="3112" y="6683"/>
                </a:lnTo>
                <a:lnTo>
                  <a:pt x="3082" y="6780"/>
                </a:lnTo>
                <a:lnTo>
                  <a:pt x="3005" y="6883"/>
                </a:lnTo>
                <a:lnTo>
                  <a:pt x="2949" y="6918"/>
                </a:lnTo>
                <a:lnTo>
                  <a:pt x="2853" y="6863"/>
                </a:lnTo>
                <a:lnTo>
                  <a:pt x="2843" y="6769"/>
                </a:lnTo>
                <a:lnTo>
                  <a:pt x="2799" y="6671"/>
                </a:lnTo>
                <a:lnTo>
                  <a:pt x="2820" y="6484"/>
                </a:lnTo>
                <a:lnTo>
                  <a:pt x="2880" y="6237"/>
                </a:lnTo>
                <a:lnTo>
                  <a:pt x="2860" y="6075"/>
                </a:lnTo>
                <a:lnTo>
                  <a:pt x="2816" y="5989"/>
                </a:lnTo>
                <a:lnTo>
                  <a:pt x="2732" y="5935"/>
                </a:lnTo>
                <a:lnTo>
                  <a:pt x="2747" y="5732"/>
                </a:lnTo>
                <a:lnTo>
                  <a:pt x="2655" y="5764"/>
                </a:lnTo>
                <a:lnTo>
                  <a:pt x="2658" y="5612"/>
                </a:lnTo>
                <a:lnTo>
                  <a:pt x="2552" y="5592"/>
                </a:lnTo>
                <a:lnTo>
                  <a:pt x="2490" y="5703"/>
                </a:lnTo>
                <a:lnTo>
                  <a:pt x="2402" y="5730"/>
                </a:lnTo>
                <a:lnTo>
                  <a:pt x="2333" y="5861"/>
                </a:lnTo>
                <a:lnTo>
                  <a:pt x="2217" y="6026"/>
                </a:lnTo>
                <a:lnTo>
                  <a:pt x="2214" y="6141"/>
                </a:lnTo>
                <a:lnTo>
                  <a:pt x="2151" y="6301"/>
                </a:lnTo>
                <a:lnTo>
                  <a:pt x="2165" y="6361"/>
                </a:lnTo>
                <a:lnTo>
                  <a:pt x="2212" y="6341"/>
                </a:lnTo>
                <a:lnTo>
                  <a:pt x="2212" y="6460"/>
                </a:lnTo>
                <a:lnTo>
                  <a:pt x="2156" y="6605"/>
                </a:lnTo>
                <a:lnTo>
                  <a:pt x="2182" y="6755"/>
                </a:lnTo>
                <a:lnTo>
                  <a:pt x="2254" y="6763"/>
                </a:lnTo>
                <a:lnTo>
                  <a:pt x="2239" y="6880"/>
                </a:lnTo>
                <a:lnTo>
                  <a:pt x="2257" y="6933"/>
                </a:lnTo>
                <a:lnTo>
                  <a:pt x="2210" y="6937"/>
                </a:lnTo>
                <a:lnTo>
                  <a:pt x="2166" y="7028"/>
                </a:lnTo>
                <a:lnTo>
                  <a:pt x="2118" y="7050"/>
                </a:lnTo>
                <a:lnTo>
                  <a:pt x="2038" y="7149"/>
                </a:lnTo>
                <a:lnTo>
                  <a:pt x="2033" y="7151"/>
                </a:lnTo>
                <a:lnTo>
                  <a:pt x="1953" y="7179"/>
                </a:lnTo>
                <a:lnTo>
                  <a:pt x="1863" y="7235"/>
                </a:lnTo>
                <a:lnTo>
                  <a:pt x="1862" y="7233"/>
                </a:lnTo>
                <a:lnTo>
                  <a:pt x="1835" y="7247"/>
                </a:lnTo>
                <a:lnTo>
                  <a:pt x="1756" y="7312"/>
                </a:lnTo>
                <a:lnTo>
                  <a:pt x="1707" y="7337"/>
                </a:lnTo>
                <a:lnTo>
                  <a:pt x="1702" y="7353"/>
                </a:lnTo>
                <a:lnTo>
                  <a:pt x="1666" y="7359"/>
                </a:lnTo>
                <a:lnTo>
                  <a:pt x="1636" y="7332"/>
                </a:lnTo>
                <a:lnTo>
                  <a:pt x="1634" y="7236"/>
                </a:lnTo>
                <a:lnTo>
                  <a:pt x="1651" y="7119"/>
                </a:lnTo>
                <a:lnTo>
                  <a:pt x="1619" y="7130"/>
                </a:lnTo>
                <a:lnTo>
                  <a:pt x="1665" y="7041"/>
                </a:lnTo>
                <a:lnTo>
                  <a:pt x="1675" y="6947"/>
                </a:lnTo>
                <a:lnTo>
                  <a:pt x="1665" y="6856"/>
                </a:lnTo>
                <a:lnTo>
                  <a:pt x="1638" y="6843"/>
                </a:lnTo>
                <a:lnTo>
                  <a:pt x="1609" y="6790"/>
                </a:lnTo>
                <a:lnTo>
                  <a:pt x="1626" y="6720"/>
                </a:lnTo>
                <a:lnTo>
                  <a:pt x="1660" y="6573"/>
                </a:lnTo>
                <a:lnTo>
                  <a:pt x="1693" y="6435"/>
                </a:lnTo>
                <a:lnTo>
                  <a:pt x="1707" y="6287"/>
                </a:lnTo>
                <a:lnTo>
                  <a:pt x="1744" y="6225"/>
                </a:lnTo>
                <a:lnTo>
                  <a:pt x="1771" y="6100"/>
                </a:lnTo>
                <a:lnTo>
                  <a:pt x="1793" y="6048"/>
                </a:lnTo>
                <a:lnTo>
                  <a:pt x="1799" y="6006"/>
                </a:lnTo>
                <a:lnTo>
                  <a:pt x="1852" y="5922"/>
                </a:lnTo>
                <a:lnTo>
                  <a:pt x="1900" y="5750"/>
                </a:lnTo>
                <a:lnTo>
                  <a:pt x="1904" y="5688"/>
                </a:lnTo>
                <a:lnTo>
                  <a:pt x="1875" y="5656"/>
                </a:lnTo>
                <a:lnTo>
                  <a:pt x="1836" y="5669"/>
                </a:lnTo>
                <a:lnTo>
                  <a:pt x="1757" y="5772"/>
                </a:lnTo>
                <a:lnTo>
                  <a:pt x="1727" y="5765"/>
                </a:lnTo>
                <a:lnTo>
                  <a:pt x="1719" y="5737"/>
                </a:lnTo>
                <a:lnTo>
                  <a:pt x="1798" y="5567"/>
                </a:lnTo>
                <a:lnTo>
                  <a:pt x="1887" y="5370"/>
                </a:lnTo>
                <a:lnTo>
                  <a:pt x="1941" y="5252"/>
                </a:lnTo>
                <a:lnTo>
                  <a:pt x="2044" y="5116"/>
                </a:lnTo>
                <a:lnTo>
                  <a:pt x="2143" y="4930"/>
                </a:lnTo>
                <a:lnTo>
                  <a:pt x="2197" y="4826"/>
                </a:lnTo>
                <a:lnTo>
                  <a:pt x="2208" y="4789"/>
                </a:lnTo>
                <a:lnTo>
                  <a:pt x="2299" y="4634"/>
                </a:lnTo>
                <a:lnTo>
                  <a:pt x="2333" y="4580"/>
                </a:lnTo>
                <a:lnTo>
                  <a:pt x="2392" y="4513"/>
                </a:lnTo>
                <a:lnTo>
                  <a:pt x="2421" y="4457"/>
                </a:lnTo>
                <a:lnTo>
                  <a:pt x="2485" y="4392"/>
                </a:lnTo>
                <a:lnTo>
                  <a:pt x="2501" y="4417"/>
                </a:lnTo>
                <a:lnTo>
                  <a:pt x="2582" y="4358"/>
                </a:lnTo>
                <a:lnTo>
                  <a:pt x="2626" y="4302"/>
                </a:lnTo>
                <a:lnTo>
                  <a:pt x="2673" y="4267"/>
                </a:lnTo>
                <a:lnTo>
                  <a:pt x="2700" y="4277"/>
                </a:lnTo>
                <a:lnTo>
                  <a:pt x="2725" y="4255"/>
                </a:lnTo>
                <a:lnTo>
                  <a:pt x="2729" y="4200"/>
                </a:lnTo>
                <a:lnTo>
                  <a:pt x="2781" y="4163"/>
                </a:lnTo>
                <a:lnTo>
                  <a:pt x="2830" y="4084"/>
                </a:lnTo>
                <a:lnTo>
                  <a:pt x="2845" y="4006"/>
                </a:lnTo>
                <a:lnTo>
                  <a:pt x="2877" y="3944"/>
                </a:lnTo>
                <a:lnTo>
                  <a:pt x="2926" y="3887"/>
                </a:lnTo>
                <a:lnTo>
                  <a:pt x="2988" y="3782"/>
                </a:lnTo>
                <a:lnTo>
                  <a:pt x="3005" y="3720"/>
                </a:lnTo>
                <a:lnTo>
                  <a:pt x="3052" y="3661"/>
                </a:lnTo>
                <a:lnTo>
                  <a:pt x="3153" y="3508"/>
                </a:lnTo>
                <a:lnTo>
                  <a:pt x="3254" y="3362"/>
                </a:lnTo>
                <a:lnTo>
                  <a:pt x="3294" y="3291"/>
                </a:lnTo>
                <a:lnTo>
                  <a:pt x="3303" y="3261"/>
                </a:lnTo>
                <a:lnTo>
                  <a:pt x="3372" y="3173"/>
                </a:lnTo>
                <a:lnTo>
                  <a:pt x="3399" y="3121"/>
                </a:lnTo>
                <a:lnTo>
                  <a:pt x="3434" y="3080"/>
                </a:lnTo>
                <a:lnTo>
                  <a:pt x="3542" y="2971"/>
                </a:lnTo>
                <a:lnTo>
                  <a:pt x="3617" y="2890"/>
                </a:lnTo>
                <a:lnTo>
                  <a:pt x="3708" y="2809"/>
                </a:lnTo>
                <a:lnTo>
                  <a:pt x="3774" y="2745"/>
                </a:lnTo>
                <a:lnTo>
                  <a:pt x="3749" y="2756"/>
                </a:lnTo>
                <a:lnTo>
                  <a:pt x="3722" y="2764"/>
                </a:lnTo>
                <a:lnTo>
                  <a:pt x="3757" y="2725"/>
                </a:lnTo>
                <a:lnTo>
                  <a:pt x="3766" y="2697"/>
                </a:lnTo>
                <a:cubicBezTo>
                  <a:pt x="5653" y="1056"/>
                  <a:pt x="8109" y="54"/>
                  <a:pt x="10800" y="54"/>
                </a:cubicBezTo>
                <a:close/>
                <a:moveTo>
                  <a:pt x="9785" y="539"/>
                </a:moveTo>
                <a:lnTo>
                  <a:pt x="9607" y="567"/>
                </a:lnTo>
                <a:lnTo>
                  <a:pt x="9440" y="552"/>
                </a:lnTo>
                <a:lnTo>
                  <a:pt x="9315" y="581"/>
                </a:lnTo>
                <a:lnTo>
                  <a:pt x="9315" y="636"/>
                </a:lnTo>
                <a:lnTo>
                  <a:pt x="9319" y="683"/>
                </a:lnTo>
                <a:lnTo>
                  <a:pt x="9391" y="715"/>
                </a:lnTo>
                <a:lnTo>
                  <a:pt x="9300" y="788"/>
                </a:lnTo>
                <a:lnTo>
                  <a:pt x="9297" y="833"/>
                </a:lnTo>
                <a:lnTo>
                  <a:pt x="9336" y="874"/>
                </a:lnTo>
                <a:lnTo>
                  <a:pt x="9307" y="924"/>
                </a:lnTo>
                <a:lnTo>
                  <a:pt x="9216" y="966"/>
                </a:lnTo>
                <a:lnTo>
                  <a:pt x="9137" y="1008"/>
                </a:lnTo>
                <a:lnTo>
                  <a:pt x="9091" y="1025"/>
                </a:lnTo>
                <a:lnTo>
                  <a:pt x="8994" y="1114"/>
                </a:lnTo>
                <a:lnTo>
                  <a:pt x="8985" y="1207"/>
                </a:lnTo>
                <a:lnTo>
                  <a:pt x="8952" y="1254"/>
                </a:lnTo>
                <a:lnTo>
                  <a:pt x="8884" y="1281"/>
                </a:lnTo>
                <a:lnTo>
                  <a:pt x="8740" y="1374"/>
                </a:lnTo>
                <a:lnTo>
                  <a:pt x="8662" y="1490"/>
                </a:lnTo>
                <a:lnTo>
                  <a:pt x="8612" y="1611"/>
                </a:lnTo>
                <a:lnTo>
                  <a:pt x="8689" y="1577"/>
                </a:lnTo>
                <a:lnTo>
                  <a:pt x="8831" y="1512"/>
                </a:lnTo>
                <a:lnTo>
                  <a:pt x="8822" y="1571"/>
                </a:lnTo>
                <a:lnTo>
                  <a:pt x="8908" y="1604"/>
                </a:lnTo>
                <a:lnTo>
                  <a:pt x="8788" y="1599"/>
                </a:lnTo>
                <a:lnTo>
                  <a:pt x="8709" y="1597"/>
                </a:lnTo>
                <a:lnTo>
                  <a:pt x="8640" y="1656"/>
                </a:lnTo>
                <a:lnTo>
                  <a:pt x="8748" y="1692"/>
                </a:lnTo>
                <a:lnTo>
                  <a:pt x="8876" y="1695"/>
                </a:lnTo>
                <a:lnTo>
                  <a:pt x="8965" y="1678"/>
                </a:lnTo>
                <a:lnTo>
                  <a:pt x="8969" y="1707"/>
                </a:lnTo>
                <a:lnTo>
                  <a:pt x="8834" y="1729"/>
                </a:lnTo>
                <a:lnTo>
                  <a:pt x="8883" y="1756"/>
                </a:lnTo>
                <a:lnTo>
                  <a:pt x="9012" y="1767"/>
                </a:lnTo>
                <a:lnTo>
                  <a:pt x="8952" y="1801"/>
                </a:lnTo>
                <a:lnTo>
                  <a:pt x="8910" y="1843"/>
                </a:lnTo>
                <a:lnTo>
                  <a:pt x="8937" y="1874"/>
                </a:lnTo>
                <a:lnTo>
                  <a:pt x="9031" y="1872"/>
                </a:lnTo>
                <a:lnTo>
                  <a:pt x="8950" y="1927"/>
                </a:lnTo>
                <a:lnTo>
                  <a:pt x="9100" y="1953"/>
                </a:lnTo>
                <a:lnTo>
                  <a:pt x="9071" y="1981"/>
                </a:lnTo>
                <a:lnTo>
                  <a:pt x="9181" y="2033"/>
                </a:lnTo>
                <a:lnTo>
                  <a:pt x="9305" y="2032"/>
                </a:lnTo>
                <a:lnTo>
                  <a:pt x="9287" y="2086"/>
                </a:lnTo>
                <a:lnTo>
                  <a:pt x="9241" y="2119"/>
                </a:lnTo>
                <a:lnTo>
                  <a:pt x="9357" y="2141"/>
                </a:lnTo>
                <a:lnTo>
                  <a:pt x="9492" y="2222"/>
                </a:lnTo>
                <a:lnTo>
                  <a:pt x="9548" y="2283"/>
                </a:lnTo>
                <a:lnTo>
                  <a:pt x="9608" y="2355"/>
                </a:lnTo>
                <a:lnTo>
                  <a:pt x="9671" y="2325"/>
                </a:lnTo>
                <a:lnTo>
                  <a:pt x="9615" y="2385"/>
                </a:lnTo>
                <a:lnTo>
                  <a:pt x="9632" y="2410"/>
                </a:lnTo>
                <a:lnTo>
                  <a:pt x="9642" y="2522"/>
                </a:lnTo>
                <a:lnTo>
                  <a:pt x="9713" y="2543"/>
                </a:lnTo>
                <a:lnTo>
                  <a:pt x="9793" y="2517"/>
                </a:lnTo>
                <a:lnTo>
                  <a:pt x="9844" y="2424"/>
                </a:lnTo>
                <a:lnTo>
                  <a:pt x="9857" y="2362"/>
                </a:lnTo>
                <a:lnTo>
                  <a:pt x="9899" y="2424"/>
                </a:lnTo>
                <a:lnTo>
                  <a:pt x="9958" y="2446"/>
                </a:lnTo>
                <a:lnTo>
                  <a:pt x="9965" y="2397"/>
                </a:lnTo>
                <a:lnTo>
                  <a:pt x="10068" y="2397"/>
                </a:lnTo>
                <a:lnTo>
                  <a:pt x="10137" y="2355"/>
                </a:lnTo>
                <a:lnTo>
                  <a:pt x="10164" y="2367"/>
                </a:lnTo>
                <a:lnTo>
                  <a:pt x="10056" y="2426"/>
                </a:lnTo>
                <a:lnTo>
                  <a:pt x="9982" y="2469"/>
                </a:lnTo>
                <a:lnTo>
                  <a:pt x="9990" y="2523"/>
                </a:lnTo>
                <a:lnTo>
                  <a:pt x="10192" y="2537"/>
                </a:lnTo>
                <a:lnTo>
                  <a:pt x="10351" y="2491"/>
                </a:lnTo>
                <a:lnTo>
                  <a:pt x="10411" y="2461"/>
                </a:lnTo>
                <a:lnTo>
                  <a:pt x="10413" y="2414"/>
                </a:lnTo>
                <a:lnTo>
                  <a:pt x="10490" y="2400"/>
                </a:lnTo>
                <a:lnTo>
                  <a:pt x="10536" y="2320"/>
                </a:lnTo>
                <a:lnTo>
                  <a:pt x="10522" y="2272"/>
                </a:lnTo>
                <a:lnTo>
                  <a:pt x="10436" y="2224"/>
                </a:lnTo>
                <a:lnTo>
                  <a:pt x="10505" y="2251"/>
                </a:lnTo>
                <a:lnTo>
                  <a:pt x="10544" y="2252"/>
                </a:lnTo>
                <a:lnTo>
                  <a:pt x="10617" y="2286"/>
                </a:lnTo>
                <a:lnTo>
                  <a:pt x="10669" y="2217"/>
                </a:lnTo>
                <a:lnTo>
                  <a:pt x="10704" y="2251"/>
                </a:lnTo>
                <a:lnTo>
                  <a:pt x="10781" y="2246"/>
                </a:lnTo>
                <a:lnTo>
                  <a:pt x="10861" y="2227"/>
                </a:lnTo>
                <a:lnTo>
                  <a:pt x="10925" y="2198"/>
                </a:lnTo>
                <a:lnTo>
                  <a:pt x="10918" y="2146"/>
                </a:lnTo>
                <a:lnTo>
                  <a:pt x="10960" y="2136"/>
                </a:lnTo>
                <a:lnTo>
                  <a:pt x="11074" y="2067"/>
                </a:lnTo>
                <a:lnTo>
                  <a:pt x="11113" y="2027"/>
                </a:lnTo>
                <a:lnTo>
                  <a:pt x="11032" y="1981"/>
                </a:lnTo>
                <a:lnTo>
                  <a:pt x="11034" y="1976"/>
                </a:lnTo>
                <a:lnTo>
                  <a:pt x="11180" y="1991"/>
                </a:lnTo>
                <a:lnTo>
                  <a:pt x="11214" y="1981"/>
                </a:lnTo>
                <a:lnTo>
                  <a:pt x="11160" y="1951"/>
                </a:lnTo>
                <a:lnTo>
                  <a:pt x="11164" y="1912"/>
                </a:lnTo>
                <a:lnTo>
                  <a:pt x="11192" y="1905"/>
                </a:lnTo>
                <a:lnTo>
                  <a:pt x="11347" y="1875"/>
                </a:lnTo>
                <a:lnTo>
                  <a:pt x="11369" y="1836"/>
                </a:lnTo>
                <a:lnTo>
                  <a:pt x="11297" y="1783"/>
                </a:lnTo>
                <a:lnTo>
                  <a:pt x="11132" y="1739"/>
                </a:lnTo>
                <a:lnTo>
                  <a:pt x="11216" y="1741"/>
                </a:lnTo>
                <a:lnTo>
                  <a:pt x="11334" y="1724"/>
                </a:lnTo>
                <a:lnTo>
                  <a:pt x="11281" y="1653"/>
                </a:lnTo>
                <a:lnTo>
                  <a:pt x="11238" y="1616"/>
                </a:lnTo>
                <a:lnTo>
                  <a:pt x="11127" y="1614"/>
                </a:lnTo>
                <a:lnTo>
                  <a:pt x="11007" y="1611"/>
                </a:lnTo>
                <a:lnTo>
                  <a:pt x="10911" y="1601"/>
                </a:lnTo>
                <a:lnTo>
                  <a:pt x="10787" y="1545"/>
                </a:lnTo>
                <a:lnTo>
                  <a:pt x="10787" y="1505"/>
                </a:lnTo>
                <a:lnTo>
                  <a:pt x="10721" y="1470"/>
                </a:lnTo>
                <a:lnTo>
                  <a:pt x="10649" y="1375"/>
                </a:lnTo>
                <a:lnTo>
                  <a:pt x="10596" y="1316"/>
                </a:lnTo>
                <a:lnTo>
                  <a:pt x="10556" y="1286"/>
                </a:lnTo>
                <a:lnTo>
                  <a:pt x="10606" y="1202"/>
                </a:lnTo>
                <a:lnTo>
                  <a:pt x="10554" y="1185"/>
                </a:lnTo>
                <a:lnTo>
                  <a:pt x="10497" y="1200"/>
                </a:lnTo>
                <a:lnTo>
                  <a:pt x="10436" y="1177"/>
                </a:lnTo>
                <a:lnTo>
                  <a:pt x="10317" y="1135"/>
                </a:lnTo>
                <a:lnTo>
                  <a:pt x="10448" y="1145"/>
                </a:lnTo>
                <a:lnTo>
                  <a:pt x="10505" y="1140"/>
                </a:lnTo>
                <a:lnTo>
                  <a:pt x="10521" y="1094"/>
                </a:lnTo>
                <a:lnTo>
                  <a:pt x="10505" y="1040"/>
                </a:lnTo>
                <a:lnTo>
                  <a:pt x="10418" y="1022"/>
                </a:lnTo>
                <a:lnTo>
                  <a:pt x="10362" y="1037"/>
                </a:lnTo>
                <a:lnTo>
                  <a:pt x="10330" y="1052"/>
                </a:lnTo>
                <a:lnTo>
                  <a:pt x="10266" y="1087"/>
                </a:lnTo>
                <a:lnTo>
                  <a:pt x="10258" y="1027"/>
                </a:lnTo>
                <a:lnTo>
                  <a:pt x="10273" y="991"/>
                </a:lnTo>
                <a:lnTo>
                  <a:pt x="10367" y="954"/>
                </a:lnTo>
                <a:lnTo>
                  <a:pt x="10415" y="865"/>
                </a:lnTo>
                <a:lnTo>
                  <a:pt x="10359" y="845"/>
                </a:lnTo>
                <a:lnTo>
                  <a:pt x="10371" y="791"/>
                </a:lnTo>
                <a:lnTo>
                  <a:pt x="10245" y="741"/>
                </a:lnTo>
                <a:lnTo>
                  <a:pt x="10213" y="685"/>
                </a:lnTo>
                <a:lnTo>
                  <a:pt x="10157" y="651"/>
                </a:lnTo>
                <a:lnTo>
                  <a:pt x="9977" y="598"/>
                </a:lnTo>
                <a:lnTo>
                  <a:pt x="9889" y="554"/>
                </a:lnTo>
                <a:lnTo>
                  <a:pt x="9785" y="539"/>
                </a:lnTo>
                <a:close/>
                <a:moveTo>
                  <a:pt x="11399" y="539"/>
                </a:moveTo>
                <a:lnTo>
                  <a:pt x="11408" y="559"/>
                </a:lnTo>
                <a:lnTo>
                  <a:pt x="11485" y="599"/>
                </a:lnTo>
                <a:lnTo>
                  <a:pt x="11583" y="662"/>
                </a:lnTo>
                <a:lnTo>
                  <a:pt x="11391" y="596"/>
                </a:lnTo>
                <a:lnTo>
                  <a:pt x="11286" y="572"/>
                </a:lnTo>
                <a:lnTo>
                  <a:pt x="11248" y="613"/>
                </a:lnTo>
                <a:lnTo>
                  <a:pt x="11286" y="675"/>
                </a:lnTo>
                <a:lnTo>
                  <a:pt x="11315" y="694"/>
                </a:lnTo>
                <a:lnTo>
                  <a:pt x="11414" y="732"/>
                </a:lnTo>
                <a:lnTo>
                  <a:pt x="11483" y="778"/>
                </a:lnTo>
                <a:lnTo>
                  <a:pt x="11460" y="815"/>
                </a:lnTo>
                <a:lnTo>
                  <a:pt x="11359" y="813"/>
                </a:lnTo>
                <a:lnTo>
                  <a:pt x="11256" y="741"/>
                </a:lnTo>
                <a:lnTo>
                  <a:pt x="11165" y="707"/>
                </a:lnTo>
                <a:lnTo>
                  <a:pt x="11019" y="779"/>
                </a:lnTo>
                <a:lnTo>
                  <a:pt x="10990" y="826"/>
                </a:lnTo>
                <a:lnTo>
                  <a:pt x="11106" y="835"/>
                </a:lnTo>
                <a:lnTo>
                  <a:pt x="11199" y="906"/>
                </a:lnTo>
                <a:lnTo>
                  <a:pt x="11307" y="931"/>
                </a:lnTo>
                <a:lnTo>
                  <a:pt x="11453" y="993"/>
                </a:lnTo>
                <a:lnTo>
                  <a:pt x="11318" y="1017"/>
                </a:lnTo>
                <a:lnTo>
                  <a:pt x="11359" y="1094"/>
                </a:lnTo>
                <a:lnTo>
                  <a:pt x="11404" y="1133"/>
                </a:lnTo>
                <a:lnTo>
                  <a:pt x="11539" y="1182"/>
                </a:lnTo>
                <a:lnTo>
                  <a:pt x="11578" y="1242"/>
                </a:lnTo>
                <a:lnTo>
                  <a:pt x="11696" y="1242"/>
                </a:lnTo>
                <a:lnTo>
                  <a:pt x="11684" y="1279"/>
                </a:lnTo>
                <a:lnTo>
                  <a:pt x="11739" y="1331"/>
                </a:lnTo>
                <a:lnTo>
                  <a:pt x="11834" y="1399"/>
                </a:lnTo>
                <a:lnTo>
                  <a:pt x="11908" y="1379"/>
                </a:lnTo>
                <a:lnTo>
                  <a:pt x="12032" y="1384"/>
                </a:lnTo>
                <a:lnTo>
                  <a:pt x="11982" y="1432"/>
                </a:lnTo>
                <a:lnTo>
                  <a:pt x="12000" y="1540"/>
                </a:lnTo>
                <a:lnTo>
                  <a:pt x="12155" y="1545"/>
                </a:lnTo>
                <a:lnTo>
                  <a:pt x="12263" y="1500"/>
                </a:lnTo>
                <a:lnTo>
                  <a:pt x="12253" y="1560"/>
                </a:lnTo>
                <a:lnTo>
                  <a:pt x="12165" y="1597"/>
                </a:lnTo>
                <a:lnTo>
                  <a:pt x="12310" y="1621"/>
                </a:lnTo>
                <a:lnTo>
                  <a:pt x="12394" y="1609"/>
                </a:lnTo>
                <a:lnTo>
                  <a:pt x="12510" y="1562"/>
                </a:lnTo>
                <a:lnTo>
                  <a:pt x="12586" y="1486"/>
                </a:lnTo>
                <a:lnTo>
                  <a:pt x="12510" y="1456"/>
                </a:lnTo>
                <a:lnTo>
                  <a:pt x="12606" y="1448"/>
                </a:lnTo>
                <a:lnTo>
                  <a:pt x="12591" y="1407"/>
                </a:lnTo>
                <a:lnTo>
                  <a:pt x="12512" y="1363"/>
                </a:lnTo>
                <a:lnTo>
                  <a:pt x="12413" y="1301"/>
                </a:lnTo>
                <a:lnTo>
                  <a:pt x="12212" y="1220"/>
                </a:lnTo>
                <a:lnTo>
                  <a:pt x="12093" y="1200"/>
                </a:lnTo>
                <a:lnTo>
                  <a:pt x="12044" y="1214"/>
                </a:lnTo>
                <a:lnTo>
                  <a:pt x="12015" y="1178"/>
                </a:lnTo>
                <a:lnTo>
                  <a:pt x="11963" y="1161"/>
                </a:lnTo>
                <a:lnTo>
                  <a:pt x="11928" y="1103"/>
                </a:lnTo>
                <a:lnTo>
                  <a:pt x="11982" y="1092"/>
                </a:lnTo>
                <a:lnTo>
                  <a:pt x="11866" y="1042"/>
                </a:lnTo>
                <a:lnTo>
                  <a:pt x="11781" y="988"/>
                </a:lnTo>
                <a:lnTo>
                  <a:pt x="11770" y="961"/>
                </a:lnTo>
                <a:lnTo>
                  <a:pt x="11766" y="927"/>
                </a:lnTo>
                <a:lnTo>
                  <a:pt x="11899" y="877"/>
                </a:lnTo>
                <a:lnTo>
                  <a:pt x="11946" y="850"/>
                </a:lnTo>
                <a:lnTo>
                  <a:pt x="11935" y="823"/>
                </a:lnTo>
                <a:lnTo>
                  <a:pt x="12098" y="845"/>
                </a:lnTo>
                <a:lnTo>
                  <a:pt x="12239" y="875"/>
                </a:lnTo>
                <a:lnTo>
                  <a:pt x="12328" y="843"/>
                </a:lnTo>
                <a:lnTo>
                  <a:pt x="12281" y="810"/>
                </a:lnTo>
                <a:lnTo>
                  <a:pt x="12047" y="771"/>
                </a:lnTo>
                <a:lnTo>
                  <a:pt x="12036" y="788"/>
                </a:lnTo>
                <a:lnTo>
                  <a:pt x="11941" y="739"/>
                </a:lnTo>
                <a:lnTo>
                  <a:pt x="11839" y="690"/>
                </a:lnTo>
                <a:lnTo>
                  <a:pt x="11877" y="678"/>
                </a:lnTo>
                <a:lnTo>
                  <a:pt x="11793" y="636"/>
                </a:lnTo>
                <a:lnTo>
                  <a:pt x="11626" y="582"/>
                </a:lnTo>
                <a:lnTo>
                  <a:pt x="11399" y="539"/>
                </a:lnTo>
                <a:close/>
                <a:moveTo>
                  <a:pt x="12579" y="712"/>
                </a:moveTo>
                <a:lnTo>
                  <a:pt x="12517" y="729"/>
                </a:lnTo>
                <a:lnTo>
                  <a:pt x="12527" y="746"/>
                </a:lnTo>
                <a:lnTo>
                  <a:pt x="12559" y="754"/>
                </a:lnTo>
                <a:lnTo>
                  <a:pt x="12608" y="747"/>
                </a:lnTo>
                <a:lnTo>
                  <a:pt x="12616" y="746"/>
                </a:lnTo>
                <a:lnTo>
                  <a:pt x="12611" y="725"/>
                </a:lnTo>
                <a:lnTo>
                  <a:pt x="12579" y="712"/>
                </a:lnTo>
                <a:close/>
                <a:moveTo>
                  <a:pt x="12699" y="813"/>
                </a:moveTo>
                <a:lnTo>
                  <a:pt x="12685" y="823"/>
                </a:lnTo>
                <a:lnTo>
                  <a:pt x="12793" y="855"/>
                </a:lnTo>
                <a:lnTo>
                  <a:pt x="12884" y="852"/>
                </a:lnTo>
                <a:lnTo>
                  <a:pt x="12884" y="833"/>
                </a:lnTo>
                <a:lnTo>
                  <a:pt x="12828" y="815"/>
                </a:lnTo>
                <a:lnTo>
                  <a:pt x="12699" y="813"/>
                </a:lnTo>
                <a:close/>
                <a:moveTo>
                  <a:pt x="12495" y="826"/>
                </a:moveTo>
                <a:lnTo>
                  <a:pt x="12532" y="858"/>
                </a:lnTo>
                <a:lnTo>
                  <a:pt x="12593" y="870"/>
                </a:lnTo>
                <a:lnTo>
                  <a:pt x="12571" y="897"/>
                </a:lnTo>
                <a:lnTo>
                  <a:pt x="12636" y="939"/>
                </a:lnTo>
                <a:lnTo>
                  <a:pt x="12692" y="983"/>
                </a:lnTo>
                <a:lnTo>
                  <a:pt x="12716" y="1010"/>
                </a:lnTo>
                <a:lnTo>
                  <a:pt x="12764" y="1013"/>
                </a:lnTo>
                <a:lnTo>
                  <a:pt x="12746" y="1042"/>
                </a:lnTo>
                <a:lnTo>
                  <a:pt x="12790" y="1064"/>
                </a:lnTo>
                <a:lnTo>
                  <a:pt x="12882" y="1023"/>
                </a:lnTo>
                <a:lnTo>
                  <a:pt x="12951" y="986"/>
                </a:lnTo>
                <a:lnTo>
                  <a:pt x="13054" y="986"/>
                </a:lnTo>
                <a:lnTo>
                  <a:pt x="12945" y="954"/>
                </a:lnTo>
                <a:lnTo>
                  <a:pt x="12961" y="919"/>
                </a:lnTo>
                <a:lnTo>
                  <a:pt x="12815" y="907"/>
                </a:lnTo>
                <a:lnTo>
                  <a:pt x="12704" y="911"/>
                </a:lnTo>
                <a:lnTo>
                  <a:pt x="12690" y="875"/>
                </a:lnTo>
                <a:lnTo>
                  <a:pt x="12584" y="828"/>
                </a:lnTo>
                <a:lnTo>
                  <a:pt x="12495" y="826"/>
                </a:lnTo>
                <a:close/>
                <a:moveTo>
                  <a:pt x="13670" y="897"/>
                </a:moveTo>
                <a:lnTo>
                  <a:pt x="13715" y="948"/>
                </a:lnTo>
                <a:lnTo>
                  <a:pt x="13741" y="946"/>
                </a:lnTo>
                <a:lnTo>
                  <a:pt x="13726" y="912"/>
                </a:lnTo>
                <a:lnTo>
                  <a:pt x="13788" y="904"/>
                </a:lnTo>
                <a:lnTo>
                  <a:pt x="13784" y="897"/>
                </a:lnTo>
                <a:lnTo>
                  <a:pt x="13670" y="897"/>
                </a:lnTo>
                <a:close/>
                <a:moveTo>
                  <a:pt x="12000" y="958"/>
                </a:moveTo>
                <a:lnTo>
                  <a:pt x="11940" y="970"/>
                </a:lnTo>
                <a:lnTo>
                  <a:pt x="11926" y="978"/>
                </a:lnTo>
                <a:lnTo>
                  <a:pt x="11908" y="1007"/>
                </a:lnTo>
                <a:lnTo>
                  <a:pt x="11948" y="1037"/>
                </a:lnTo>
                <a:lnTo>
                  <a:pt x="12015" y="1040"/>
                </a:lnTo>
                <a:lnTo>
                  <a:pt x="12073" y="1008"/>
                </a:lnTo>
                <a:lnTo>
                  <a:pt x="12081" y="971"/>
                </a:lnTo>
                <a:lnTo>
                  <a:pt x="12000" y="958"/>
                </a:lnTo>
                <a:close/>
                <a:moveTo>
                  <a:pt x="8159" y="1313"/>
                </a:moveTo>
                <a:lnTo>
                  <a:pt x="7969" y="1369"/>
                </a:lnTo>
                <a:lnTo>
                  <a:pt x="7987" y="1318"/>
                </a:lnTo>
                <a:lnTo>
                  <a:pt x="7772" y="1409"/>
                </a:lnTo>
                <a:lnTo>
                  <a:pt x="7672" y="1456"/>
                </a:lnTo>
                <a:lnTo>
                  <a:pt x="7639" y="1495"/>
                </a:lnTo>
                <a:lnTo>
                  <a:pt x="7546" y="1631"/>
                </a:lnTo>
                <a:lnTo>
                  <a:pt x="7566" y="1705"/>
                </a:lnTo>
                <a:lnTo>
                  <a:pt x="7713" y="1680"/>
                </a:lnTo>
                <a:lnTo>
                  <a:pt x="7778" y="1709"/>
                </a:lnTo>
                <a:lnTo>
                  <a:pt x="7876" y="1650"/>
                </a:lnTo>
                <a:lnTo>
                  <a:pt x="7905" y="1571"/>
                </a:lnTo>
                <a:lnTo>
                  <a:pt x="8007" y="1537"/>
                </a:lnTo>
                <a:lnTo>
                  <a:pt x="8036" y="1461"/>
                </a:lnTo>
                <a:lnTo>
                  <a:pt x="8203" y="1438"/>
                </a:lnTo>
                <a:lnTo>
                  <a:pt x="8278" y="1382"/>
                </a:lnTo>
                <a:lnTo>
                  <a:pt x="8255" y="1331"/>
                </a:lnTo>
                <a:lnTo>
                  <a:pt x="8100" y="1390"/>
                </a:lnTo>
                <a:lnTo>
                  <a:pt x="8066" y="1380"/>
                </a:lnTo>
                <a:lnTo>
                  <a:pt x="8159" y="1313"/>
                </a:lnTo>
                <a:close/>
                <a:moveTo>
                  <a:pt x="11746" y="1387"/>
                </a:moveTo>
                <a:lnTo>
                  <a:pt x="11736" y="1411"/>
                </a:lnTo>
                <a:lnTo>
                  <a:pt x="11797" y="1476"/>
                </a:lnTo>
                <a:lnTo>
                  <a:pt x="11904" y="1513"/>
                </a:lnTo>
                <a:lnTo>
                  <a:pt x="11931" y="1515"/>
                </a:lnTo>
                <a:lnTo>
                  <a:pt x="11956" y="1486"/>
                </a:lnTo>
                <a:lnTo>
                  <a:pt x="11935" y="1427"/>
                </a:lnTo>
                <a:lnTo>
                  <a:pt x="11923" y="1419"/>
                </a:lnTo>
                <a:lnTo>
                  <a:pt x="11857" y="1416"/>
                </a:lnTo>
                <a:lnTo>
                  <a:pt x="11802" y="1402"/>
                </a:lnTo>
                <a:lnTo>
                  <a:pt x="11746" y="1387"/>
                </a:lnTo>
                <a:close/>
                <a:moveTo>
                  <a:pt x="13098" y="1500"/>
                </a:moveTo>
                <a:lnTo>
                  <a:pt x="13091" y="1539"/>
                </a:lnTo>
                <a:lnTo>
                  <a:pt x="13086" y="1557"/>
                </a:lnTo>
                <a:lnTo>
                  <a:pt x="13099" y="1582"/>
                </a:lnTo>
                <a:lnTo>
                  <a:pt x="13123" y="1628"/>
                </a:lnTo>
                <a:lnTo>
                  <a:pt x="13205" y="1624"/>
                </a:lnTo>
                <a:lnTo>
                  <a:pt x="13285" y="1634"/>
                </a:lnTo>
                <a:lnTo>
                  <a:pt x="13264" y="1572"/>
                </a:lnTo>
                <a:lnTo>
                  <a:pt x="13209" y="1554"/>
                </a:lnTo>
                <a:lnTo>
                  <a:pt x="13167" y="1500"/>
                </a:lnTo>
                <a:lnTo>
                  <a:pt x="13098" y="1500"/>
                </a:lnTo>
                <a:close/>
                <a:moveTo>
                  <a:pt x="11852" y="1591"/>
                </a:moveTo>
                <a:lnTo>
                  <a:pt x="11807" y="1606"/>
                </a:lnTo>
                <a:lnTo>
                  <a:pt x="11791" y="1645"/>
                </a:lnTo>
                <a:lnTo>
                  <a:pt x="11813" y="1690"/>
                </a:lnTo>
                <a:lnTo>
                  <a:pt x="11879" y="1715"/>
                </a:lnTo>
                <a:lnTo>
                  <a:pt x="11972" y="1735"/>
                </a:lnTo>
                <a:lnTo>
                  <a:pt x="12056" y="1741"/>
                </a:lnTo>
                <a:lnTo>
                  <a:pt x="12111" y="1769"/>
                </a:lnTo>
                <a:lnTo>
                  <a:pt x="12162" y="1794"/>
                </a:lnTo>
                <a:lnTo>
                  <a:pt x="12167" y="1823"/>
                </a:lnTo>
                <a:lnTo>
                  <a:pt x="12190" y="1860"/>
                </a:lnTo>
                <a:lnTo>
                  <a:pt x="12147" y="1885"/>
                </a:lnTo>
                <a:lnTo>
                  <a:pt x="12148" y="1926"/>
                </a:lnTo>
                <a:lnTo>
                  <a:pt x="12219" y="1958"/>
                </a:lnTo>
                <a:lnTo>
                  <a:pt x="12226" y="2001"/>
                </a:lnTo>
                <a:lnTo>
                  <a:pt x="12290" y="2042"/>
                </a:lnTo>
                <a:lnTo>
                  <a:pt x="12347" y="2018"/>
                </a:lnTo>
                <a:lnTo>
                  <a:pt x="12340" y="1975"/>
                </a:lnTo>
                <a:lnTo>
                  <a:pt x="12278" y="1929"/>
                </a:lnTo>
                <a:lnTo>
                  <a:pt x="12283" y="1877"/>
                </a:lnTo>
                <a:lnTo>
                  <a:pt x="12328" y="1838"/>
                </a:lnTo>
                <a:lnTo>
                  <a:pt x="12367" y="1791"/>
                </a:lnTo>
                <a:lnTo>
                  <a:pt x="12285" y="1719"/>
                </a:lnTo>
                <a:lnTo>
                  <a:pt x="12224" y="1682"/>
                </a:lnTo>
                <a:lnTo>
                  <a:pt x="12130" y="1650"/>
                </a:lnTo>
                <a:lnTo>
                  <a:pt x="11987" y="1619"/>
                </a:lnTo>
                <a:lnTo>
                  <a:pt x="11936" y="1591"/>
                </a:lnTo>
                <a:lnTo>
                  <a:pt x="11852" y="1591"/>
                </a:lnTo>
                <a:close/>
                <a:moveTo>
                  <a:pt x="12729" y="1636"/>
                </a:moveTo>
                <a:lnTo>
                  <a:pt x="12604" y="1661"/>
                </a:lnTo>
                <a:lnTo>
                  <a:pt x="12530" y="1650"/>
                </a:lnTo>
                <a:lnTo>
                  <a:pt x="12377" y="1683"/>
                </a:lnTo>
                <a:lnTo>
                  <a:pt x="12440" y="1737"/>
                </a:lnTo>
                <a:lnTo>
                  <a:pt x="12525" y="1781"/>
                </a:lnTo>
                <a:lnTo>
                  <a:pt x="12596" y="1784"/>
                </a:lnTo>
                <a:lnTo>
                  <a:pt x="12663" y="1767"/>
                </a:lnTo>
                <a:lnTo>
                  <a:pt x="12717" y="1735"/>
                </a:lnTo>
                <a:lnTo>
                  <a:pt x="12780" y="1665"/>
                </a:lnTo>
                <a:lnTo>
                  <a:pt x="12729" y="1636"/>
                </a:lnTo>
                <a:close/>
                <a:moveTo>
                  <a:pt x="12886" y="1673"/>
                </a:moveTo>
                <a:lnTo>
                  <a:pt x="12780" y="1724"/>
                </a:lnTo>
                <a:lnTo>
                  <a:pt x="12800" y="1786"/>
                </a:lnTo>
                <a:lnTo>
                  <a:pt x="12707" y="1794"/>
                </a:lnTo>
                <a:lnTo>
                  <a:pt x="12687" y="1820"/>
                </a:lnTo>
                <a:lnTo>
                  <a:pt x="12775" y="1852"/>
                </a:lnTo>
                <a:lnTo>
                  <a:pt x="12800" y="1894"/>
                </a:lnTo>
                <a:lnTo>
                  <a:pt x="12904" y="1894"/>
                </a:lnTo>
                <a:lnTo>
                  <a:pt x="12936" y="1828"/>
                </a:lnTo>
                <a:lnTo>
                  <a:pt x="13007" y="1889"/>
                </a:lnTo>
                <a:lnTo>
                  <a:pt x="13046" y="1872"/>
                </a:lnTo>
                <a:lnTo>
                  <a:pt x="13029" y="1762"/>
                </a:lnTo>
                <a:lnTo>
                  <a:pt x="13040" y="1724"/>
                </a:lnTo>
                <a:lnTo>
                  <a:pt x="13005" y="1693"/>
                </a:lnTo>
                <a:lnTo>
                  <a:pt x="12886" y="1673"/>
                </a:lnTo>
                <a:close/>
                <a:moveTo>
                  <a:pt x="13328" y="1683"/>
                </a:moveTo>
                <a:lnTo>
                  <a:pt x="13273" y="1702"/>
                </a:lnTo>
                <a:lnTo>
                  <a:pt x="13301" y="1778"/>
                </a:lnTo>
                <a:lnTo>
                  <a:pt x="13317" y="1853"/>
                </a:lnTo>
                <a:lnTo>
                  <a:pt x="13241" y="1895"/>
                </a:lnTo>
                <a:lnTo>
                  <a:pt x="13143" y="1961"/>
                </a:lnTo>
                <a:lnTo>
                  <a:pt x="13135" y="2012"/>
                </a:lnTo>
                <a:lnTo>
                  <a:pt x="13150" y="2049"/>
                </a:lnTo>
                <a:lnTo>
                  <a:pt x="13202" y="2067"/>
                </a:lnTo>
                <a:lnTo>
                  <a:pt x="13311" y="2000"/>
                </a:lnTo>
                <a:lnTo>
                  <a:pt x="13387" y="1996"/>
                </a:lnTo>
                <a:lnTo>
                  <a:pt x="13286" y="2064"/>
                </a:lnTo>
                <a:lnTo>
                  <a:pt x="13274" y="2106"/>
                </a:lnTo>
                <a:lnTo>
                  <a:pt x="13386" y="2119"/>
                </a:lnTo>
                <a:lnTo>
                  <a:pt x="13362" y="2182"/>
                </a:lnTo>
                <a:lnTo>
                  <a:pt x="13480" y="2242"/>
                </a:lnTo>
                <a:lnTo>
                  <a:pt x="13396" y="2242"/>
                </a:lnTo>
                <a:lnTo>
                  <a:pt x="13399" y="2281"/>
                </a:lnTo>
                <a:lnTo>
                  <a:pt x="13571" y="2348"/>
                </a:lnTo>
                <a:lnTo>
                  <a:pt x="13653" y="2362"/>
                </a:lnTo>
                <a:lnTo>
                  <a:pt x="13793" y="2373"/>
                </a:lnTo>
                <a:lnTo>
                  <a:pt x="13779" y="2304"/>
                </a:lnTo>
                <a:lnTo>
                  <a:pt x="13726" y="2249"/>
                </a:lnTo>
                <a:lnTo>
                  <a:pt x="13862" y="2323"/>
                </a:lnTo>
                <a:lnTo>
                  <a:pt x="13901" y="2296"/>
                </a:lnTo>
                <a:lnTo>
                  <a:pt x="13855" y="2242"/>
                </a:lnTo>
                <a:lnTo>
                  <a:pt x="13768" y="2166"/>
                </a:lnTo>
                <a:lnTo>
                  <a:pt x="13729" y="2091"/>
                </a:lnTo>
                <a:lnTo>
                  <a:pt x="13803" y="2131"/>
                </a:lnTo>
                <a:lnTo>
                  <a:pt x="13848" y="2185"/>
                </a:lnTo>
                <a:lnTo>
                  <a:pt x="13929" y="2239"/>
                </a:lnTo>
                <a:lnTo>
                  <a:pt x="13968" y="2261"/>
                </a:lnTo>
                <a:lnTo>
                  <a:pt x="14040" y="2197"/>
                </a:lnTo>
                <a:lnTo>
                  <a:pt x="13990" y="2165"/>
                </a:lnTo>
                <a:lnTo>
                  <a:pt x="13976" y="2104"/>
                </a:lnTo>
                <a:lnTo>
                  <a:pt x="14022" y="2072"/>
                </a:lnTo>
                <a:lnTo>
                  <a:pt x="13956" y="2022"/>
                </a:lnTo>
                <a:lnTo>
                  <a:pt x="13803" y="1916"/>
                </a:lnTo>
                <a:lnTo>
                  <a:pt x="13673" y="1860"/>
                </a:lnTo>
                <a:lnTo>
                  <a:pt x="13611" y="1823"/>
                </a:lnTo>
                <a:lnTo>
                  <a:pt x="13564" y="1754"/>
                </a:lnTo>
                <a:lnTo>
                  <a:pt x="13493" y="1688"/>
                </a:lnTo>
                <a:lnTo>
                  <a:pt x="13433" y="1693"/>
                </a:lnTo>
                <a:lnTo>
                  <a:pt x="13419" y="1730"/>
                </a:lnTo>
                <a:lnTo>
                  <a:pt x="13328" y="1683"/>
                </a:lnTo>
                <a:close/>
                <a:moveTo>
                  <a:pt x="11759" y="1724"/>
                </a:moveTo>
                <a:lnTo>
                  <a:pt x="11613" y="1751"/>
                </a:lnTo>
                <a:lnTo>
                  <a:pt x="11600" y="1774"/>
                </a:lnTo>
                <a:lnTo>
                  <a:pt x="11670" y="1788"/>
                </a:lnTo>
                <a:lnTo>
                  <a:pt x="11662" y="1810"/>
                </a:lnTo>
                <a:lnTo>
                  <a:pt x="11589" y="1825"/>
                </a:lnTo>
                <a:lnTo>
                  <a:pt x="11549" y="1857"/>
                </a:lnTo>
                <a:lnTo>
                  <a:pt x="11477" y="1872"/>
                </a:lnTo>
                <a:lnTo>
                  <a:pt x="11425" y="1899"/>
                </a:lnTo>
                <a:lnTo>
                  <a:pt x="11428" y="1954"/>
                </a:lnTo>
                <a:lnTo>
                  <a:pt x="11396" y="1968"/>
                </a:lnTo>
                <a:lnTo>
                  <a:pt x="11436" y="1990"/>
                </a:lnTo>
                <a:lnTo>
                  <a:pt x="11329" y="1981"/>
                </a:lnTo>
                <a:lnTo>
                  <a:pt x="11298" y="1998"/>
                </a:lnTo>
                <a:lnTo>
                  <a:pt x="11224" y="2005"/>
                </a:lnTo>
                <a:lnTo>
                  <a:pt x="11143" y="2086"/>
                </a:lnTo>
                <a:lnTo>
                  <a:pt x="11086" y="2111"/>
                </a:lnTo>
                <a:lnTo>
                  <a:pt x="11005" y="2171"/>
                </a:lnTo>
                <a:lnTo>
                  <a:pt x="11066" y="2176"/>
                </a:lnTo>
                <a:lnTo>
                  <a:pt x="11036" y="2198"/>
                </a:lnTo>
                <a:lnTo>
                  <a:pt x="10968" y="2217"/>
                </a:lnTo>
                <a:lnTo>
                  <a:pt x="10901" y="2264"/>
                </a:lnTo>
                <a:lnTo>
                  <a:pt x="10898" y="2294"/>
                </a:lnTo>
                <a:lnTo>
                  <a:pt x="10940" y="2328"/>
                </a:lnTo>
                <a:lnTo>
                  <a:pt x="10987" y="2345"/>
                </a:lnTo>
                <a:lnTo>
                  <a:pt x="11046" y="2360"/>
                </a:lnTo>
                <a:lnTo>
                  <a:pt x="11091" y="2372"/>
                </a:lnTo>
                <a:lnTo>
                  <a:pt x="11137" y="2387"/>
                </a:lnTo>
                <a:lnTo>
                  <a:pt x="11207" y="2378"/>
                </a:lnTo>
                <a:lnTo>
                  <a:pt x="11212" y="2394"/>
                </a:lnTo>
                <a:lnTo>
                  <a:pt x="11281" y="2404"/>
                </a:lnTo>
                <a:lnTo>
                  <a:pt x="11327" y="2402"/>
                </a:lnTo>
                <a:lnTo>
                  <a:pt x="11366" y="2392"/>
                </a:lnTo>
                <a:lnTo>
                  <a:pt x="11421" y="2341"/>
                </a:lnTo>
                <a:lnTo>
                  <a:pt x="11425" y="2378"/>
                </a:lnTo>
                <a:lnTo>
                  <a:pt x="11448" y="2392"/>
                </a:lnTo>
                <a:lnTo>
                  <a:pt x="11512" y="2365"/>
                </a:lnTo>
                <a:lnTo>
                  <a:pt x="11571" y="2367"/>
                </a:lnTo>
                <a:lnTo>
                  <a:pt x="11600" y="2373"/>
                </a:lnTo>
                <a:lnTo>
                  <a:pt x="11652" y="2370"/>
                </a:lnTo>
                <a:lnTo>
                  <a:pt x="11679" y="2336"/>
                </a:lnTo>
                <a:lnTo>
                  <a:pt x="11679" y="2296"/>
                </a:lnTo>
                <a:lnTo>
                  <a:pt x="11696" y="2251"/>
                </a:lnTo>
                <a:lnTo>
                  <a:pt x="11679" y="2200"/>
                </a:lnTo>
                <a:lnTo>
                  <a:pt x="11576" y="2173"/>
                </a:lnTo>
                <a:lnTo>
                  <a:pt x="11519" y="2143"/>
                </a:lnTo>
                <a:lnTo>
                  <a:pt x="11591" y="2119"/>
                </a:lnTo>
                <a:lnTo>
                  <a:pt x="11606" y="2138"/>
                </a:lnTo>
                <a:lnTo>
                  <a:pt x="11682" y="2168"/>
                </a:lnTo>
                <a:lnTo>
                  <a:pt x="11712" y="2116"/>
                </a:lnTo>
                <a:lnTo>
                  <a:pt x="11701" y="2064"/>
                </a:lnTo>
                <a:lnTo>
                  <a:pt x="11738" y="2035"/>
                </a:lnTo>
                <a:lnTo>
                  <a:pt x="11815" y="2033"/>
                </a:lnTo>
                <a:lnTo>
                  <a:pt x="11874" y="2008"/>
                </a:lnTo>
                <a:lnTo>
                  <a:pt x="11835" y="1971"/>
                </a:lnTo>
                <a:lnTo>
                  <a:pt x="11837" y="1897"/>
                </a:lnTo>
                <a:lnTo>
                  <a:pt x="11898" y="1969"/>
                </a:lnTo>
                <a:lnTo>
                  <a:pt x="11926" y="1971"/>
                </a:lnTo>
                <a:lnTo>
                  <a:pt x="11970" y="1902"/>
                </a:lnTo>
                <a:lnTo>
                  <a:pt x="12059" y="1909"/>
                </a:lnTo>
                <a:lnTo>
                  <a:pt x="12098" y="1868"/>
                </a:lnTo>
                <a:lnTo>
                  <a:pt x="12029" y="1835"/>
                </a:lnTo>
                <a:lnTo>
                  <a:pt x="11980" y="1804"/>
                </a:lnTo>
                <a:lnTo>
                  <a:pt x="11849" y="1779"/>
                </a:lnTo>
                <a:lnTo>
                  <a:pt x="11759" y="1724"/>
                </a:lnTo>
                <a:close/>
                <a:moveTo>
                  <a:pt x="5961" y="1804"/>
                </a:moveTo>
                <a:lnTo>
                  <a:pt x="5806" y="1848"/>
                </a:lnTo>
                <a:lnTo>
                  <a:pt x="5745" y="1813"/>
                </a:lnTo>
                <a:lnTo>
                  <a:pt x="5624" y="1905"/>
                </a:lnTo>
                <a:lnTo>
                  <a:pt x="5567" y="2010"/>
                </a:lnTo>
                <a:lnTo>
                  <a:pt x="5622" y="2044"/>
                </a:lnTo>
                <a:lnTo>
                  <a:pt x="5722" y="2022"/>
                </a:lnTo>
                <a:lnTo>
                  <a:pt x="5770" y="2045"/>
                </a:lnTo>
                <a:lnTo>
                  <a:pt x="5917" y="1971"/>
                </a:lnTo>
                <a:lnTo>
                  <a:pt x="5966" y="1921"/>
                </a:lnTo>
                <a:lnTo>
                  <a:pt x="5959" y="1879"/>
                </a:lnTo>
                <a:lnTo>
                  <a:pt x="5961" y="1804"/>
                </a:lnTo>
                <a:close/>
                <a:moveTo>
                  <a:pt x="12465" y="1806"/>
                </a:moveTo>
                <a:lnTo>
                  <a:pt x="12402" y="1823"/>
                </a:lnTo>
                <a:lnTo>
                  <a:pt x="12386" y="1853"/>
                </a:lnTo>
                <a:lnTo>
                  <a:pt x="12384" y="1895"/>
                </a:lnTo>
                <a:lnTo>
                  <a:pt x="12466" y="1904"/>
                </a:lnTo>
                <a:lnTo>
                  <a:pt x="12537" y="1884"/>
                </a:lnTo>
                <a:lnTo>
                  <a:pt x="12515" y="1842"/>
                </a:lnTo>
                <a:lnTo>
                  <a:pt x="12465" y="1806"/>
                </a:lnTo>
                <a:close/>
                <a:moveTo>
                  <a:pt x="12581" y="1917"/>
                </a:moveTo>
                <a:lnTo>
                  <a:pt x="12480" y="1958"/>
                </a:lnTo>
                <a:lnTo>
                  <a:pt x="12424" y="1995"/>
                </a:lnTo>
                <a:lnTo>
                  <a:pt x="12397" y="2042"/>
                </a:lnTo>
                <a:lnTo>
                  <a:pt x="12416" y="2035"/>
                </a:lnTo>
                <a:lnTo>
                  <a:pt x="12456" y="2065"/>
                </a:lnTo>
                <a:lnTo>
                  <a:pt x="12547" y="2074"/>
                </a:lnTo>
                <a:lnTo>
                  <a:pt x="12579" y="2099"/>
                </a:lnTo>
                <a:lnTo>
                  <a:pt x="12672" y="2049"/>
                </a:lnTo>
                <a:lnTo>
                  <a:pt x="12606" y="2017"/>
                </a:lnTo>
                <a:lnTo>
                  <a:pt x="12675" y="1981"/>
                </a:lnTo>
                <a:lnTo>
                  <a:pt x="12655" y="1946"/>
                </a:lnTo>
                <a:lnTo>
                  <a:pt x="12581" y="1917"/>
                </a:lnTo>
                <a:close/>
                <a:moveTo>
                  <a:pt x="13131" y="1964"/>
                </a:moveTo>
                <a:lnTo>
                  <a:pt x="13014" y="1975"/>
                </a:lnTo>
                <a:lnTo>
                  <a:pt x="13014" y="2006"/>
                </a:lnTo>
                <a:lnTo>
                  <a:pt x="13069" y="2040"/>
                </a:lnTo>
                <a:lnTo>
                  <a:pt x="13099" y="2044"/>
                </a:lnTo>
                <a:lnTo>
                  <a:pt x="13131" y="1964"/>
                </a:lnTo>
                <a:close/>
                <a:moveTo>
                  <a:pt x="6082" y="1991"/>
                </a:moveTo>
                <a:lnTo>
                  <a:pt x="5986" y="2025"/>
                </a:lnTo>
                <a:lnTo>
                  <a:pt x="5861" y="2040"/>
                </a:lnTo>
                <a:lnTo>
                  <a:pt x="5888" y="2067"/>
                </a:lnTo>
                <a:lnTo>
                  <a:pt x="5833" y="2091"/>
                </a:lnTo>
                <a:lnTo>
                  <a:pt x="5799" y="2074"/>
                </a:lnTo>
                <a:lnTo>
                  <a:pt x="5748" y="2092"/>
                </a:lnTo>
                <a:lnTo>
                  <a:pt x="5652" y="2173"/>
                </a:lnTo>
                <a:lnTo>
                  <a:pt x="5531" y="2229"/>
                </a:lnTo>
                <a:lnTo>
                  <a:pt x="5466" y="2230"/>
                </a:lnTo>
                <a:lnTo>
                  <a:pt x="5570" y="2131"/>
                </a:lnTo>
                <a:lnTo>
                  <a:pt x="5501" y="2131"/>
                </a:lnTo>
                <a:lnTo>
                  <a:pt x="5400" y="2178"/>
                </a:lnTo>
                <a:lnTo>
                  <a:pt x="5430" y="2116"/>
                </a:lnTo>
                <a:lnTo>
                  <a:pt x="5365" y="2143"/>
                </a:lnTo>
                <a:lnTo>
                  <a:pt x="5240" y="2256"/>
                </a:lnTo>
                <a:lnTo>
                  <a:pt x="5272" y="2198"/>
                </a:lnTo>
                <a:lnTo>
                  <a:pt x="5249" y="2124"/>
                </a:lnTo>
                <a:lnTo>
                  <a:pt x="5188" y="2166"/>
                </a:lnTo>
                <a:lnTo>
                  <a:pt x="5185" y="2205"/>
                </a:lnTo>
                <a:lnTo>
                  <a:pt x="5109" y="2272"/>
                </a:lnTo>
                <a:lnTo>
                  <a:pt x="5122" y="2306"/>
                </a:lnTo>
                <a:lnTo>
                  <a:pt x="5067" y="2345"/>
                </a:lnTo>
                <a:lnTo>
                  <a:pt x="4994" y="2459"/>
                </a:lnTo>
                <a:lnTo>
                  <a:pt x="4914" y="2557"/>
                </a:lnTo>
                <a:lnTo>
                  <a:pt x="4929" y="2606"/>
                </a:lnTo>
                <a:lnTo>
                  <a:pt x="5018" y="2560"/>
                </a:lnTo>
                <a:lnTo>
                  <a:pt x="5028" y="2587"/>
                </a:lnTo>
                <a:lnTo>
                  <a:pt x="5105" y="2575"/>
                </a:lnTo>
                <a:lnTo>
                  <a:pt x="5196" y="2485"/>
                </a:lnTo>
                <a:lnTo>
                  <a:pt x="5264" y="2454"/>
                </a:lnTo>
                <a:lnTo>
                  <a:pt x="5447" y="2385"/>
                </a:lnTo>
                <a:lnTo>
                  <a:pt x="5508" y="2336"/>
                </a:lnTo>
                <a:lnTo>
                  <a:pt x="5730" y="2251"/>
                </a:lnTo>
                <a:lnTo>
                  <a:pt x="5797" y="2183"/>
                </a:lnTo>
                <a:lnTo>
                  <a:pt x="5865" y="2227"/>
                </a:lnTo>
                <a:lnTo>
                  <a:pt x="5961" y="2234"/>
                </a:lnTo>
                <a:lnTo>
                  <a:pt x="6021" y="2166"/>
                </a:lnTo>
                <a:lnTo>
                  <a:pt x="6060" y="2107"/>
                </a:lnTo>
                <a:lnTo>
                  <a:pt x="6144" y="2161"/>
                </a:lnTo>
                <a:lnTo>
                  <a:pt x="6198" y="2092"/>
                </a:lnTo>
                <a:lnTo>
                  <a:pt x="6253" y="2047"/>
                </a:lnTo>
                <a:lnTo>
                  <a:pt x="6193" y="2006"/>
                </a:lnTo>
                <a:lnTo>
                  <a:pt x="6082" y="1991"/>
                </a:lnTo>
                <a:close/>
                <a:moveTo>
                  <a:pt x="11918" y="2015"/>
                </a:moveTo>
                <a:lnTo>
                  <a:pt x="11791" y="2059"/>
                </a:lnTo>
                <a:lnTo>
                  <a:pt x="11724" y="2070"/>
                </a:lnTo>
                <a:lnTo>
                  <a:pt x="11734" y="2114"/>
                </a:lnTo>
                <a:lnTo>
                  <a:pt x="11701" y="2183"/>
                </a:lnTo>
                <a:lnTo>
                  <a:pt x="11729" y="2219"/>
                </a:lnTo>
                <a:lnTo>
                  <a:pt x="11754" y="2257"/>
                </a:lnTo>
                <a:lnTo>
                  <a:pt x="11734" y="2320"/>
                </a:lnTo>
                <a:lnTo>
                  <a:pt x="11795" y="2341"/>
                </a:lnTo>
                <a:lnTo>
                  <a:pt x="11808" y="2316"/>
                </a:lnTo>
                <a:lnTo>
                  <a:pt x="11840" y="2323"/>
                </a:lnTo>
                <a:lnTo>
                  <a:pt x="11891" y="2304"/>
                </a:lnTo>
                <a:lnTo>
                  <a:pt x="11956" y="2277"/>
                </a:lnTo>
                <a:lnTo>
                  <a:pt x="11990" y="2230"/>
                </a:lnTo>
                <a:lnTo>
                  <a:pt x="11995" y="2188"/>
                </a:lnTo>
                <a:lnTo>
                  <a:pt x="11941" y="2163"/>
                </a:lnTo>
                <a:lnTo>
                  <a:pt x="11992" y="2151"/>
                </a:lnTo>
                <a:lnTo>
                  <a:pt x="12030" y="2123"/>
                </a:lnTo>
                <a:lnTo>
                  <a:pt x="12037" y="2072"/>
                </a:lnTo>
                <a:lnTo>
                  <a:pt x="11983" y="2032"/>
                </a:lnTo>
                <a:lnTo>
                  <a:pt x="11918" y="2015"/>
                </a:lnTo>
                <a:close/>
                <a:moveTo>
                  <a:pt x="12153" y="2020"/>
                </a:moveTo>
                <a:lnTo>
                  <a:pt x="12138" y="2028"/>
                </a:lnTo>
                <a:lnTo>
                  <a:pt x="12142" y="2054"/>
                </a:lnTo>
                <a:lnTo>
                  <a:pt x="12206" y="2087"/>
                </a:lnTo>
                <a:lnTo>
                  <a:pt x="12227" y="2062"/>
                </a:lnTo>
                <a:lnTo>
                  <a:pt x="12172" y="2025"/>
                </a:lnTo>
                <a:lnTo>
                  <a:pt x="12153" y="2020"/>
                </a:lnTo>
                <a:close/>
                <a:moveTo>
                  <a:pt x="12162" y="2096"/>
                </a:moveTo>
                <a:lnTo>
                  <a:pt x="12115" y="2119"/>
                </a:lnTo>
                <a:lnTo>
                  <a:pt x="12113" y="2165"/>
                </a:lnTo>
                <a:lnTo>
                  <a:pt x="12121" y="2180"/>
                </a:lnTo>
                <a:lnTo>
                  <a:pt x="12155" y="2203"/>
                </a:lnTo>
                <a:lnTo>
                  <a:pt x="12200" y="2170"/>
                </a:lnTo>
                <a:lnTo>
                  <a:pt x="12231" y="2134"/>
                </a:lnTo>
                <a:lnTo>
                  <a:pt x="12231" y="2104"/>
                </a:lnTo>
                <a:lnTo>
                  <a:pt x="12162" y="2096"/>
                </a:lnTo>
                <a:close/>
                <a:moveTo>
                  <a:pt x="12874" y="2106"/>
                </a:moveTo>
                <a:lnTo>
                  <a:pt x="12791" y="2118"/>
                </a:lnTo>
                <a:lnTo>
                  <a:pt x="12732" y="2150"/>
                </a:lnTo>
                <a:lnTo>
                  <a:pt x="12759" y="2176"/>
                </a:lnTo>
                <a:lnTo>
                  <a:pt x="12810" y="2188"/>
                </a:lnTo>
                <a:lnTo>
                  <a:pt x="12775" y="2217"/>
                </a:lnTo>
                <a:lnTo>
                  <a:pt x="12719" y="2252"/>
                </a:lnTo>
                <a:lnTo>
                  <a:pt x="12732" y="2283"/>
                </a:lnTo>
                <a:lnTo>
                  <a:pt x="12808" y="2284"/>
                </a:lnTo>
                <a:lnTo>
                  <a:pt x="12899" y="2200"/>
                </a:lnTo>
                <a:lnTo>
                  <a:pt x="12943" y="2249"/>
                </a:lnTo>
                <a:lnTo>
                  <a:pt x="12907" y="2321"/>
                </a:lnTo>
                <a:lnTo>
                  <a:pt x="12931" y="2409"/>
                </a:lnTo>
                <a:lnTo>
                  <a:pt x="12998" y="2422"/>
                </a:lnTo>
                <a:lnTo>
                  <a:pt x="13182" y="2422"/>
                </a:lnTo>
                <a:lnTo>
                  <a:pt x="13172" y="2377"/>
                </a:lnTo>
                <a:lnTo>
                  <a:pt x="13027" y="2256"/>
                </a:lnTo>
                <a:lnTo>
                  <a:pt x="13152" y="2294"/>
                </a:lnTo>
                <a:lnTo>
                  <a:pt x="13195" y="2277"/>
                </a:lnTo>
                <a:lnTo>
                  <a:pt x="13147" y="2235"/>
                </a:lnTo>
                <a:lnTo>
                  <a:pt x="13005" y="2185"/>
                </a:lnTo>
                <a:lnTo>
                  <a:pt x="12874" y="2106"/>
                </a:lnTo>
                <a:close/>
                <a:moveTo>
                  <a:pt x="12298" y="2150"/>
                </a:moveTo>
                <a:lnTo>
                  <a:pt x="12259" y="2187"/>
                </a:lnTo>
                <a:lnTo>
                  <a:pt x="12224" y="2234"/>
                </a:lnTo>
                <a:lnTo>
                  <a:pt x="12251" y="2306"/>
                </a:lnTo>
                <a:lnTo>
                  <a:pt x="12283" y="2350"/>
                </a:lnTo>
                <a:lnTo>
                  <a:pt x="12332" y="2323"/>
                </a:lnTo>
                <a:lnTo>
                  <a:pt x="12332" y="2284"/>
                </a:lnTo>
                <a:lnTo>
                  <a:pt x="12396" y="2283"/>
                </a:lnTo>
                <a:lnTo>
                  <a:pt x="12340" y="2239"/>
                </a:lnTo>
                <a:lnTo>
                  <a:pt x="12333" y="2187"/>
                </a:lnTo>
                <a:lnTo>
                  <a:pt x="12298" y="2150"/>
                </a:lnTo>
                <a:close/>
                <a:moveTo>
                  <a:pt x="13386" y="2296"/>
                </a:moveTo>
                <a:lnTo>
                  <a:pt x="13354" y="2345"/>
                </a:lnTo>
                <a:lnTo>
                  <a:pt x="13337" y="2384"/>
                </a:lnTo>
                <a:lnTo>
                  <a:pt x="13396" y="2464"/>
                </a:lnTo>
                <a:lnTo>
                  <a:pt x="13399" y="2515"/>
                </a:lnTo>
                <a:lnTo>
                  <a:pt x="13502" y="2619"/>
                </a:lnTo>
                <a:lnTo>
                  <a:pt x="13579" y="2575"/>
                </a:lnTo>
                <a:lnTo>
                  <a:pt x="13707" y="2594"/>
                </a:lnTo>
                <a:lnTo>
                  <a:pt x="13860" y="2612"/>
                </a:lnTo>
                <a:lnTo>
                  <a:pt x="13921" y="2621"/>
                </a:lnTo>
                <a:lnTo>
                  <a:pt x="13948" y="2527"/>
                </a:lnTo>
                <a:lnTo>
                  <a:pt x="14003" y="2501"/>
                </a:lnTo>
                <a:lnTo>
                  <a:pt x="13850" y="2409"/>
                </a:lnTo>
                <a:lnTo>
                  <a:pt x="13784" y="2417"/>
                </a:lnTo>
                <a:lnTo>
                  <a:pt x="13640" y="2390"/>
                </a:lnTo>
                <a:lnTo>
                  <a:pt x="13460" y="2328"/>
                </a:lnTo>
                <a:lnTo>
                  <a:pt x="13386" y="2296"/>
                </a:lnTo>
                <a:close/>
                <a:moveTo>
                  <a:pt x="12621" y="2345"/>
                </a:moveTo>
                <a:lnTo>
                  <a:pt x="12571" y="2353"/>
                </a:lnTo>
                <a:lnTo>
                  <a:pt x="12583" y="2392"/>
                </a:lnTo>
                <a:lnTo>
                  <a:pt x="12633" y="2419"/>
                </a:lnTo>
                <a:lnTo>
                  <a:pt x="12699" y="2421"/>
                </a:lnTo>
                <a:lnTo>
                  <a:pt x="12711" y="2370"/>
                </a:lnTo>
                <a:lnTo>
                  <a:pt x="12621" y="2345"/>
                </a:lnTo>
                <a:close/>
                <a:moveTo>
                  <a:pt x="12480" y="2385"/>
                </a:moveTo>
                <a:lnTo>
                  <a:pt x="12482" y="2422"/>
                </a:lnTo>
                <a:lnTo>
                  <a:pt x="12488" y="2436"/>
                </a:lnTo>
                <a:lnTo>
                  <a:pt x="12554" y="2441"/>
                </a:lnTo>
                <a:lnTo>
                  <a:pt x="12576" y="2434"/>
                </a:lnTo>
                <a:lnTo>
                  <a:pt x="12537" y="2399"/>
                </a:lnTo>
                <a:lnTo>
                  <a:pt x="12480" y="2385"/>
                </a:lnTo>
                <a:close/>
                <a:moveTo>
                  <a:pt x="12894" y="2449"/>
                </a:moveTo>
                <a:lnTo>
                  <a:pt x="12773" y="2479"/>
                </a:lnTo>
                <a:lnTo>
                  <a:pt x="12827" y="2505"/>
                </a:lnTo>
                <a:lnTo>
                  <a:pt x="12857" y="2543"/>
                </a:lnTo>
                <a:lnTo>
                  <a:pt x="13003" y="2574"/>
                </a:lnTo>
                <a:lnTo>
                  <a:pt x="13160" y="2597"/>
                </a:lnTo>
                <a:lnTo>
                  <a:pt x="13165" y="2554"/>
                </a:lnTo>
                <a:lnTo>
                  <a:pt x="13104" y="2513"/>
                </a:lnTo>
                <a:lnTo>
                  <a:pt x="12995" y="2478"/>
                </a:lnTo>
                <a:lnTo>
                  <a:pt x="12966" y="2454"/>
                </a:lnTo>
                <a:lnTo>
                  <a:pt x="12894" y="2449"/>
                </a:lnTo>
                <a:close/>
                <a:moveTo>
                  <a:pt x="17247" y="2870"/>
                </a:moveTo>
                <a:lnTo>
                  <a:pt x="17200" y="2878"/>
                </a:lnTo>
                <a:lnTo>
                  <a:pt x="17200" y="2939"/>
                </a:lnTo>
                <a:lnTo>
                  <a:pt x="17165" y="2956"/>
                </a:lnTo>
                <a:lnTo>
                  <a:pt x="17136" y="2968"/>
                </a:lnTo>
                <a:lnTo>
                  <a:pt x="17168" y="3037"/>
                </a:lnTo>
                <a:lnTo>
                  <a:pt x="17176" y="3077"/>
                </a:lnTo>
                <a:lnTo>
                  <a:pt x="17193" y="3149"/>
                </a:lnTo>
                <a:lnTo>
                  <a:pt x="17228" y="3166"/>
                </a:lnTo>
                <a:lnTo>
                  <a:pt x="17284" y="3163"/>
                </a:lnTo>
                <a:lnTo>
                  <a:pt x="17260" y="3089"/>
                </a:lnTo>
                <a:lnTo>
                  <a:pt x="17289" y="3089"/>
                </a:lnTo>
                <a:lnTo>
                  <a:pt x="17291" y="3033"/>
                </a:lnTo>
                <a:lnTo>
                  <a:pt x="17323" y="3025"/>
                </a:lnTo>
                <a:lnTo>
                  <a:pt x="17292" y="2915"/>
                </a:lnTo>
                <a:lnTo>
                  <a:pt x="17247" y="2870"/>
                </a:lnTo>
                <a:close/>
                <a:moveTo>
                  <a:pt x="9026" y="2875"/>
                </a:moveTo>
                <a:lnTo>
                  <a:pt x="8879" y="2880"/>
                </a:lnTo>
                <a:lnTo>
                  <a:pt x="8709" y="2919"/>
                </a:lnTo>
                <a:lnTo>
                  <a:pt x="8642" y="2956"/>
                </a:lnTo>
                <a:lnTo>
                  <a:pt x="8588" y="2929"/>
                </a:lnTo>
                <a:lnTo>
                  <a:pt x="8457" y="2988"/>
                </a:lnTo>
                <a:lnTo>
                  <a:pt x="8452" y="3023"/>
                </a:lnTo>
                <a:lnTo>
                  <a:pt x="8597" y="3037"/>
                </a:lnTo>
                <a:lnTo>
                  <a:pt x="8624" y="3060"/>
                </a:lnTo>
                <a:lnTo>
                  <a:pt x="8751" y="3074"/>
                </a:lnTo>
                <a:lnTo>
                  <a:pt x="8807" y="3138"/>
                </a:lnTo>
                <a:lnTo>
                  <a:pt x="8964" y="3055"/>
                </a:lnTo>
                <a:lnTo>
                  <a:pt x="9036" y="3028"/>
                </a:lnTo>
                <a:lnTo>
                  <a:pt x="9041" y="2996"/>
                </a:lnTo>
                <a:lnTo>
                  <a:pt x="8984" y="2983"/>
                </a:lnTo>
                <a:lnTo>
                  <a:pt x="8994" y="2951"/>
                </a:lnTo>
                <a:lnTo>
                  <a:pt x="9061" y="2942"/>
                </a:lnTo>
                <a:lnTo>
                  <a:pt x="9026" y="2875"/>
                </a:lnTo>
                <a:close/>
                <a:moveTo>
                  <a:pt x="9081" y="3038"/>
                </a:moveTo>
                <a:lnTo>
                  <a:pt x="8990" y="3062"/>
                </a:lnTo>
                <a:lnTo>
                  <a:pt x="8979" y="3094"/>
                </a:lnTo>
                <a:lnTo>
                  <a:pt x="8928" y="3099"/>
                </a:lnTo>
                <a:lnTo>
                  <a:pt x="8883" y="3171"/>
                </a:lnTo>
                <a:lnTo>
                  <a:pt x="8895" y="3239"/>
                </a:lnTo>
                <a:lnTo>
                  <a:pt x="8990" y="3266"/>
                </a:lnTo>
                <a:lnTo>
                  <a:pt x="9059" y="3217"/>
                </a:lnTo>
                <a:lnTo>
                  <a:pt x="9113" y="3160"/>
                </a:lnTo>
                <a:lnTo>
                  <a:pt x="9063" y="3139"/>
                </a:lnTo>
                <a:lnTo>
                  <a:pt x="9113" y="3107"/>
                </a:lnTo>
                <a:lnTo>
                  <a:pt x="9081" y="3038"/>
                </a:lnTo>
                <a:close/>
                <a:moveTo>
                  <a:pt x="8684" y="3123"/>
                </a:moveTo>
                <a:lnTo>
                  <a:pt x="8622" y="3141"/>
                </a:lnTo>
                <a:lnTo>
                  <a:pt x="8580" y="3124"/>
                </a:lnTo>
                <a:lnTo>
                  <a:pt x="8526" y="3176"/>
                </a:lnTo>
                <a:lnTo>
                  <a:pt x="8592" y="3234"/>
                </a:lnTo>
                <a:lnTo>
                  <a:pt x="8639" y="3192"/>
                </a:lnTo>
                <a:lnTo>
                  <a:pt x="8709" y="3176"/>
                </a:lnTo>
                <a:lnTo>
                  <a:pt x="8684" y="3123"/>
                </a:lnTo>
                <a:close/>
                <a:moveTo>
                  <a:pt x="5121" y="3128"/>
                </a:moveTo>
                <a:lnTo>
                  <a:pt x="5055" y="3153"/>
                </a:lnTo>
                <a:lnTo>
                  <a:pt x="4937" y="3252"/>
                </a:lnTo>
                <a:lnTo>
                  <a:pt x="5036" y="3261"/>
                </a:lnTo>
                <a:lnTo>
                  <a:pt x="5121" y="3218"/>
                </a:lnTo>
                <a:lnTo>
                  <a:pt x="5121" y="3128"/>
                </a:lnTo>
                <a:close/>
                <a:moveTo>
                  <a:pt x="16858" y="3257"/>
                </a:moveTo>
                <a:lnTo>
                  <a:pt x="16902" y="3333"/>
                </a:lnTo>
                <a:lnTo>
                  <a:pt x="16899" y="3362"/>
                </a:lnTo>
                <a:lnTo>
                  <a:pt x="16946" y="3380"/>
                </a:lnTo>
                <a:lnTo>
                  <a:pt x="17005" y="3388"/>
                </a:lnTo>
                <a:lnTo>
                  <a:pt x="17032" y="3365"/>
                </a:lnTo>
                <a:lnTo>
                  <a:pt x="17085" y="3358"/>
                </a:lnTo>
                <a:lnTo>
                  <a:pt x="17127" y="3333"/>
                </a:lnTo>
                <a:lnTo>
                  <a:pt x="17114" y="3303"/>
                </a:lnTo>
                <a:lnTo>
                  <a:pt x="17032" y="3331"/>
                </a:lnTo>
                <a:lnTo>
                  <a:pt x="16858" y="3257"/>
                </a:lnTo>
                <a:close/>
                <a:moveTo>
                  <a:pt x="9147" y="3634"/>
                </a:moveTo>
                <a:lnTo>
                  <a:pt x="9160" y="3681"/>
                </a:lnTo>
                <a:lnTo>
                  <a:pt x="9100" y="3688"/>
                </a:lnTo>
                <a:lnTo>
                  <a:pt x="9068" y="3727"/>
                </a:lnTo>
                <a:lnTo>
                  <a:pt x="9108" y="3742"/>
                </a:lnTo>
                <a:lnTo>
                  <a:pt x="9139" y="3734"/>
                </a:lnTo>
                <a:lnTo>
                  <a:pt x="9162" y="3749"/>
                </a:lnTo>
                <a:lnTo>
                  <a:pt x="9199" y="3767"/>
                </a:lnTo>
                <a:lnTo>
                  <a:pt x="9229" y="3764"/>
                </a:lnTo>
                <a:lnTo>
                  <a:pt x="9253" y="3720"/>
                </a:lnTo>
                <a:lnTo>
                  <a:pt x="9214" y="3712"/>
                </a:lnTo>
                <a:lnTo>
                  <a:pt x="9167" y="3715"/>
                </a:lnTo>
                <a:lnTo>
                  <a:pt x="9213" y="3693"/>
                </a:lnTo>
                <a:lnTo>
                  <a:pt x="9196" y="3663"/>
                </a:lnTo>
                <a:lnTo>
                  <a:pt x="9147" y="3634"/>
                </a:lnTo>
                <a:close/>
                <a:moveTo>
                  <a:pt x="3463" y="3636"/>
                </a:moveTo>
                <a:lnTo>
                  <a:pt x="3429" y="3641"/>
                </a:lnTo>
                <a:lnTo>
                  <a:pt x="3338" y="3707"/>
                </a:lnTo>
                <a:lnTo>
                  <a:pt x="3291" y="3764"/>
                </a:lnTo>
                <a:lnTo>
                  <a:pt x="3365" y="3742"/>
                </a:lnTo>
                <a:lnTo>
                  <a:pt x="3476" y="3670"/>
                </a:lnTo>
                <a:lnTo>
                  <a:pt x="3463" y="3636"/>
                </a:lnTo>
                <a:close/>
                <a:moveTo>
                  <a:pt x="3298" y="3693"/>
                </a:moveTo>
                <a:lnTo>
                  <a:pt x="3220" y="3754"/>
                </a:lnTo>
                <a:lnTo>
                  <a:pt x="3084" y="3843"/>
                </a:lnTo>
                <a:lnTo>
                  <a:pt x="3035" y="3899"/>
                </a:lnTo>
                <a:lnTo>
                  <a:pt x="3050" y="3914"/>
                </a:lnTo>
                <a:lnTo>
                  <a:pt x="3020" y="3961"/>
                </a:lnTo>
                <a:lnTo>
                  <a:pt x="3161" y="3880"/>
                </a:lnTo>
                <a:lnTo>
                  <a:pt x="3272" y="3772"/>
                </a:lnTo>
                <a:lnTo>
                  <a:pt x="3262" y="3747"/>
                </a:lnTo>
                <a:lnTo>
                  <a:pt x="3298" y="3693"/>
                </a:lnTo>
                <a:close/>
                <a:moveTo>
                  <a:pt x="8347" y="4318"/>
                </a:moveTo>
                <a:lnTo>
                  <a:pt x="8278" y="4368"/>
                </a:lnTo>
                <a:lnTo>
                  <a:pt x="8083" y="4368"/>
                </a:lnTo>
                <a:lnTo>
                  <a:pt x="8083" y="4410"/>
                </a:lnTo>
                <a:lnTo>
                  <a:pt x="7898" y="4417"/>
                </a:lnTo>
                <a:lnTo>
                  <a:pt x="7809" y="4466"/>
                </a:lnTo>
                <a:lnTo>
                  <a:pt x="7752" y="4446"/>
                </a:lnTo>
                <a:lnTo>
                  <a:pt x="7664" y="4499"/>
                </a:lnTo>
                <a:lnTo>
                  <a:pt x="7662" y="4595"/>
                </a:lnTo>
                <a:lnTo>
                  <a:pt x="7597" y="4648"/>
                </a:lnTo>
                <a:lnTo>
                  <a:pt x="7662" y="4789"/>
                </a:lnTo>
                <a:lnTo>
                  <a:pt x="7693" y="4804"/>
                </a:lnTo>
                <a:lnTo>
                  <a:pt x="7772" y="4649"/>
                </a:lnTo>
                <a:lnTo>
                  <a:pt x="7901" y="4562"/>
                </a:lnTo>
                <a:lnTo>
                  <a:pt x="8095" y="4525"/>
                </a:lnTo>
                <a:lnTo>
                  <a:pt x="8287" y="4479"/>
                </a:lnTo>
                <a:lnTo>
                  <a:pt x="8514" y="4479"/>
                </a:lnTo>
                <a:lnTo>
                  <a:pt x="8666" y="4515"/>
                </a:lnTo>
                <a:lnTo>
                  <a:pt x="8834" y="4553"/>
                </a:lnTo>
                <a:lnTo>
                  <a:pt x="8898" y="4535"/>
                </a:lnTo>
                <a:lnTo>
                  <a:pt x="8935" y="4474"/>
                </a:lnTo>
                <a:lnTo>
                  <a:pt x="8866" y="4442"/>
                </a:lnTo>
                <a:lnTo>
                  <a:pt x="8767" y="4437"/>
                </a:lnTo>
                <a:lnTo>
                  <a:pt x="8659" y="4368"/>
                </a:lnTo>
                <a:lnTo>
                  <a:pt x="8482" y="4338"/>
                </a:lnTo>
                <a:lnTo>
                  <a:pt x="8347" y="4318"/>
                </a:lnTo>
                <a:close/>
                <a:moveTo>
                  <a:pt x="2766" y="4328"/>
                </a:moveTo>
                <a:lnTo>
                  <a:pt x="2715" y="4355"/>
                </a:lnTo>
                <a:lnTo>
                  <a:pt x="2599" y="4536"/>
                </a:lnTo>
                <a:lnTo>
                  <a:pt x="2567" y="4599"/>
                </a:lnTo>
                <a:lnTo>
                  <a:pt x="2496" y="4708"/>
                </a:lnTo>
                <a:lnTo>
                  <a:pt x="2543" y="4686"/>
                </a:lnTo>
                <a:lnTo>
                  <a:pt x="2584" y="4644"/>
                </a:lnTo>
                <a:lnTo>
                  <a:pt x="2658" y="4616"/>
                </a:lnTo>
                <a:lnTo>
                  <a:pt x="2676" y="4545"/>
                </a:lnTo>
                <a:lnTo>
                  <a:pt x="2705" y="4452"/>
                </a:lnTo>
                <a:lnTo>
                  <a:pt x="2766" y="4328"/>
                </a:lnTo>
                <a:close/>
                <a:moveTo>
                  <a:pt x="10184" y="4360"/>
                </a:moveTo>
                <a:lnTo>
                  <a:pt x="10110" y="4373"/>
                </a:lnTo>
                <a:lnTo>
                  <a:pt x="9980" y="4442"/>
                </a:lnTo>
                <a:lnTo>
                  <a:pt x="10002" y="4483"/>
                </a:lnTo>
                <a:lnTo>
                  <a:pt x="9963" y="4592"/>
                </a:lnTo>
                <a:lnTo>
                  <a:pt x="9985" y="4664"/>
                </a:lnTo>
                <a:lnTo>
                  <a:pt x="10056" y="4735"/>
                </a:lnTo>
                <a:lnTo>
                  <a:pt x="10140" y="4737"/>
                </a:lnTo>
                <a:lnTo>
                  <a:pt x="10204" y="4607"/>
                </a:lnTo>
                <a:lnTo>
                  <a:pt x="10201" y="4447"/>
                </a:lnTo>
                <a:lnTo>
                  <a:pt x="10184" y="4360"/>
                </a:lnTo>
                <a:close/>
                <a:moveTo>
                  <a:pt x="16633" y="4552"/>
                </a:moveTo>
                <a:lnTo>
                  <a:pt x="16580" y="4558"/>
                </a:lnTo>
                <a:lnTo>
                  <a:pt x="16567" y="4599"/>
                </a:lnTo>
                <a:lnTo>
                  <a:pt x="16587" y="4649"/>
                </a:lnTo>
                <a:lnTo>
                  <a:pt x="16638" y="4742"/>
                </a:lnTo>
                <a:lnTo>
                  <a:pt x="16712" y="4769"/>
                </a:lnTo>
                <a:lnTo>
                  <a:pt x="16757" y="4752"/>
                </a:lnTo>
                <a:lnTo>
                  <a:pt x="16703" y="4649"/>
                </a:lnTo>
                <a:lnTo>
                  <a:pt x="16633" y="4552"/>
                </a:lnTo>
                <a:close/>
                <a:moveTo>
                  <a:pt x="10239" y="4686"/>
                </a:moveTo>
                <a:lnTo>
                  <a:pt x="10206" y="4696"/>
                </a:lnTo>
                <a:lnTo>
                  <a:pt x="10059" y="4876"/>
                </a:lnTo>
                <a:lnTo>
                  <a:pt x="10290" y="4865"/>
                </a:lnTo>
                <a:lnTo>
                  <a:pt x="10320" y="4804"/>
                </a:lnTo>
                <a:lnTo>
                  <a:pt x="10261" y="4701"/>
                </a:lnTo>
                <a:lnTo>
                  <a:pt x="10239" y="4686"/>
                </a:lnTo>
                <a:close/>
                <a:moveTo>
                  <a:pt x="13926" y="4750"/>
                </a:moveTo>
                <a:lnTo>
                  <a:pt x="13840" y="4775"/>
                </a:lnTo>
                <a:lnTo>
                  <a:pt x="13815" y="4806"/>
                </a:lnTo>
                <a:lnTo>
                  <a:pt x="13818" y="4814"/>
                </a:lnTo>
                <a:lnTo>
                  <a:pt x="13843" y="4907"/>
                </a:lnTo>
                <a:lnTo>
                  <a:pt x="13897" y="4934"/>
                </a:lnTo>
                <a:lnTo>
                  <a:pt x="13924" y="4887"/>
                </a:lnTo>
                <a:lnTo>
                  <a:pt x="13953" y="4831"/>
                </a:lnTo>
                <a:lnTo>
                  <a:pt x="13946" y="4767"/>
                </a:lnTo>
                <a:lnTo>
                  <a:pt x="13926" y="4750"/>
                </a:lnTo>
                <a:close/>
                <a:moveTo>
                  <a:pt x="15448" y="5124"/>
                </a:moveTo>
                <a:lnTo>
                  <a:pt x="15399" y="5166"/>
                </a:lnTo>
                <a:lnTo>
                  <a:pt x="15333" y="5185"/>
                </a:lnTo>
                <a:lnTo>
                  <a:pt x="15331" y="5230"/>
                </a:lnTo>
                <a:lnTo>
                  <a:pt x="15283" y="5243"/>
                </a:lnTo>
                <a:lnTo>
                  <a:pt x="15340" y="5286"/>
                </a:lnTo>
                <a:lnTo>
                  <a:pt x="15362" y="5282"/>
                </a:lnTo>
                <a:lnTo>
                  <a:pt x="15379" y="5227"/>
                </a:lnTo>
                <a:lnTo>
                  <a:pt x="15419" y="5223"/>
                </a:lnTo>
                <a:lnTo>
                  <a:pt x="15475" y="5203"/>
                </a:lnTo>
                <a:lnTo>
                  <a:pt x="15463" y="5139"/>
                </a:lnTo>
                <a:lnTo>
                  <a:pt x="15448" y="5124"/>
                </a:lnTo>
                <a:close/>
                <a:moveTo>
                  <a:pt x="11803" y="5142"/>
                </a:moveTo>
                <a:lnTo>
                  <a:pt x="11689" y="5164"/>
                </a:lnTo>
                <a:lnTo>
                  <a:pt x="11642" y="5206"/>
                </a:lnTo>
                <a:lnTo>
                  <a:pt x="11655" y="5319"/>
                </a:lnTo>
                <a:lnTo>
                  <a:pt x="11785" y="5400"/>
                </a:lnTo>
                <a:lnTo>
                  <a:pt x="11847" y="5344"/>
                </a:lnTo>
                <a:lnTo>
                  <a:pt x="12017" y="5299"/>
                </a:lnTo>
                <a:lnTo>
                  <a:pt x="11995" y="5176"/>
                </a:lnTo>
                <a:lnTo>
                  <a:pt x="11803" y="5142"/>
                </a:lnTo>
                <a:close/>
                <a:moveTo>
                  <a:pt x="12275" y="5158"/>
                </a:moveTo>
                <a:lnTo>
                  <a:pt x="12145" y="5161"/>
                </a:lnTo>
                <a:lnTo>
                  <a:pt x="12054" y="5168"/>
                </a:lnTo>
                <a:lnTo>
                  <a:pt x="12071" y="5220"/>
                </a:lnTo>
                <a:lnTo>
                  <a:pt x="12184" y="5249"/>
                </a:lnTo>
                <a:lnTo>
                  <a:pt x="12261" y="5235"/>
                </a:lnTo>
                <a:lnTo>
                  <a:pt x="12275" y="5158"/>
                </a:lnTo>
                <a:close/>
                <a:moveTo>
                  <a:pt x="16001" y="5235"/>
                </a:moveTo>
                <a:lnTo>
                  <a:pt x="15968" y="5275"/>
                </a:lnTo>
                <a:lnTo>
                  <a:pt x="15968" y="5356"/>
                </a:lnTo>
                <a:lnTo>
                  <a:pt x="16027" y="5344"/>
                </a:lnTo>
                <a:lnTo>
                  <a:pt x="16074" y="5321"/>
                </a:lnTo>
                <a:lnTo>
                  <a:pt x="16065" y="5265"/>
                </a:lnTo>
                <a:lnTo>
                  <a:pt x="16001" y="5235"/>
                </a:lnTo>
                <a:close/>
                <a:moveTo>
                  <a:pt x="11982" y="5479"/>
                </a:moveTo>
                <a:lnTo>
                  <a:pt x="11926" y="5511"/>
                </a:lnTo>
                <a:lnTo>
                  <a:pt x="11904" y="5585"/>
                </a:lnTo>
                <a:lnTo>
                  <a:pt x="11916" y="5590"/>
                </a:lnTo>
                <a:lnTo>
                  <a:pt x="12027" y="5580"/>
                </a:lnTo>
                <a:lnTo>
                  <a:pt x="12103" y="5557"/>
                </a:lnTo>
                <a:lnTo>
                  <a:pt x="12078" y="5518"/>
                </a:lnTo>
                <a:lnTo>
                  <a:pt x="11982" y="5479"/>
                </a:lnTo>
                <a:close/>
                <a:moveTo>
                  <a:pt x="2156" y="5700"/>
                </a:moveTo>
                <a:lnTo>
                  <a:pt x="2114" y="5722"/>
                </a:lnTo>
                <a:lnTo>
                  <a:pt x="2074" y="5873"/>
                </a:lnTo>
                <a:lnTo>
                  <a:pt x="2057" y="5890"/>
                </a:lnTo>
                <a:lnTo>
                  <a:pt x="2047" y="6038"/>
                </a:lnTo>
                <a:lnTo>
                  <a:pt x="2079" y="6019"/>
                </a:lnTo>
                <a:lnTo>
                  <a:pt x="2070" y="5974"/>
                </a:lnTo>
                <a:lnTo>
                  <a:pt x="2089" y="5959"/>
                </a:lnTo>
                <a:lnTo>
                  <a:pt x="2106" y="5871"/>
                </a:lnTo>
                <a:lnTo>
                  <a:pt x="2111" y="5792"/>
                </a:lnTo>
                <a:lnTo>
                  <a:pt x="2156" y="5700"/>
                </a:lnTo>
                <a:close/>
                <a:moveTo>
                  <a:pt x="2045" y="6689"/>
                </a:moveTo>
                <a:lnTo>
                  <a:pt x="2003" y="6760"/>
                </a:lnTo>
                <a:lnTo>
                  <a:pt x="1993" y="6827"/>
                </a:lnTo>
                <a:lnTo>
                  <a:pt x="2047" y="6893"/>
                </a:lnTo>
                <a:lnTo>
                  <a:pt x="2055" y="6881"/>
                </a:lnTo>
                <a:lnTo>
                  <a:pt x="2074" y="6851"/>
                </a:lnTo>
                <a:lnTo>
                  <a:pt x="2128" y="6876"/>
                </a:lnTo>
                <a:lnTo>
                  <a:pt x="2086" y="6812"/>
                </a:lnTo>
                <a:lnTo>
                  <a:pt x="2081" y="6733"/>
                </a:lnTo>
                <a:lnTo>
                  <a:pt x="2054" y="6743"/>
                </a:lnTo>
                <a:lnTo>
                  <a:pt x="2052" y="6737"/>
                </a:lnTo>
                <a:lnTo>
                  <a:pt x="2045" y="6689"/>
                </a:lnTo>
                <a:close/>
                <a:moveTo>
                  <a:pt x="3671" y="7001"/>
                </a:moveTo>
                <a:lnTo>
                  <a:pt x="3732" y="7065"/>
                </a:lnTo>
                <a:lnTo>
                  <a:pt x="3828" y="7033"/>
                </a:lnTo>
                <a:lnTo>
                  <a:pt x="3895" y="7087"/>
                </a:lnTo>
                <a:lnTo>
                  <a:pt x="4005" y="7130"/>
                </a:lnTo>
                <a:lnTo>
                  <a:pt x="4013" y="7233"/>
                </a:lnTo>
                <a:lnTo>
                  <a:pt x="4069" y="7312"/>
                </a:lnTo>
                <a:lnTo>
                  <a:pt x="4000" y="7406"/>
                </a:lnTo>
                <a:lnTo>
                  <a:pt x="3870" y="7518"/>
                </a:lnTo>
                <a:lnTo>
                  <a:pt x="3845" y="7423"/>
                </a:lnTo>
                <a:lnTo>
                  <a:pt x="3782" y="7369"/>
                </a:lnTo>
                <a:lnTo>
                  <a:pt x="3690" y="7460"/>
                </a:lnTo>
                <a:lnTo>
                  <a:pt x="3656" y="7361"/>
                </a:lnTo>
                <a:lnTo>
                  <a:pt x="3617" y="7406"/>
                </a:lnTo>
                <a:lnTo>
                  <a:pt x="3612" y="7487"/>
                </a:lnTo>
                <a:lnTo>
                  <a:pt x="3526" y="7644"/>
                </a:lnTo>
                <a:lnTo>
                  <a:pt x="3545" y="7794"/>
                </a:lnTo>
                <a:lnTo>
                  <a:pt x="3515" y="7856"/>
                </a:lnTo>
                <a:lnTo>
                  <a:pt x="3454" y="7890"/>
                </a:lnTo>
                <a:lnTo>
                  <a:pt x="3429" y="7927"/>
                </a:lnTo>
                <a:lnTo>
                  <a:pt x="3372" y="8041"/>
                </a:lnTo>
                <a:lnTo>
                  <a:pt x="3461" y="7954"/>
                </a:lnTo>
                <a:lnTo>
                  <a:pt x="3535" y="7992"/>
                </a:lnTo>
                <a:lnTo>
                  <a:pt x="3484" y="8095"/>
                </a:lnTo>
                <a:lnTo>
                  <a:pt x="3461" y="8243"/>
                </a:lnTo>
                <a:lnTo>
                  <a:pt x="3373" y="8206"/>
                </a:lnTo>
                <a:lnTo>
                  <a:pt x="3346" y="8085"/>
                </a:lnTo>
                <a:lnTo>
                  <a:pt x="3240" y="8177"/>
                </a:lnTo>
                <a:lnTo>
                  <a:pt x="3271" y="8248"/>
                </a:lnTo>
                <a:lnTo>
                  <a:pt x="3181" y="8317"/>
                </a:lnTo>
                <a:lnTo>
                  <a:pt x="3190" y="8437"/>
                </a:lnTo>
                <a:lnTo>
                  <a:pt x="3070" y="8566"/>
                </a:lnTo>
                <a:lnTo>
                  <a:pt x="3008" y="8681"/>
                </a:lnTo>
                <a:lnTo>
                  <a:pt x="2978" y="8704"/>
                </a:lnTo>
                <a:lnTo>
                  <a:pt x="2858" y="8588"/>
                </a:lnTo>
                <a:lnTo>
                  <a:pt x="2798" y="8423"/>
                </a:lnTo>
                <a:lnTo>
                  <a:pt x="2814" y="8287"/>
                </a:lnTo>
                <a:lnTo>
                  <a:pt x="2789" y="8166"/>
                </a:lnTo>
                <a:lnTo>
                  <a:pt x="2853" y="8038"/>
                </a:lnTo>
                <a:lnTo>
                  <a:pt x="2907" y="7970"/>
                </a:lnTo>
                <a:lnTo>
                  <a:pt x="2951" y="7975"/>
                </a:lnTo>
                <a:lnTo>
                  <a:pt x="2998" y="7947"/>
                </a:lnTo>
                <a:lnTo>
                  <a:pt x="3094" y="7863"/>
                </a:lnTo>
                <a:lnTo>
                  <a:pt x="3144" y="7930"/>
                </a:lnTo>
                <a:lnTo>
                  <a:pt x="3160" y="7866"/>
                </a:lnTo>
                <a:lnTo>
                  <a:pt x="3143" y="7816"/>
                </a:lnTo>
                <a:lnTo>
                  <a:pt x="3200" y="7676"/>
                </a:lnTo>
                <a:lnTo>
                  <a:pt x="3239" y="7560"/>
                </a:lnTo>
                <a:lnTo>
                  <a:pt x="3333" y="7309"/>
                </a:lnTo>
                <a:lnTo>
                  <a:pt x="3419" y="7235"/>
                </a:lnTo>
                <a:lnTo>
                  <a:pt x="3501" y="7036"/>
                </a:lnTo>
                <a:lnTo>
                  <a:pt x="3671" y="7001"/>
                </a:lnTo>
                <a:close/>
                <a:moveTo>
                  <a:pt x="13274" y="8740"/>
                </a:moveTo>
                <a:lnTo>
                  <a:pt x="13237" y="8777"/>
                </a:lnTo>
                <a:lnTo>
                  <a:pt x="13305" y="8847"/>
                </a:lnTo>
                <a:lnTo>
                  <a:pt x="13236" y="8957"/>
                </a:lnTo>
                <a:lnTo>
                  <a:pt x="13301" y="9204"/>
                </a:lnTo>
                <a:lnTo>
                  <a:pt x="13419" y="9362"/>
                </a:lnTo>
                <a:lnTo>
                  <a:pt x="13487" y="9603"/>
                </a:lnTo>
                <a:lnTo>
                  <a:pt x="13500" y="9746"/>
                </a:lnTo>
                <a:lnTo>
                  <a:pt x="13571" y="9936"/>
                </a:lnTo>
                <a:lnTo>
                  <a:pt x="13608" y="10117"/>
                </a:lnTo>
                <a:lnTo>
                  <a:pt x="13672" y="10261"/>
                </a:lnTo>
                <a:lnTo>
                  <a:pt x="13710" y="10100"/>
                </a:lnTo>
                <a:lnTo>
                  <a:pt x="13833" y="10181"/>
                </a:lnTo>
                <a:lnTo>
                  <a:pt x="13800" y="10054"/>
                </a:lnTo>
                <a:lnTo>
                  <a:pt x="13630" y="9904"/>
                </a:lnTo>
                <a:lnTo>
                  <a:pt x="13621" y="9623"/>
                </a:lnTo>
                <a:lnTo>
                  <a:pt x="13806" y="9630"/>
                </a:lnTo>
                <a:lnTo>
                  <a:pt x="13591" y="9351"/>
                </a:lnTo>
                <a:lnTo>
                  <a:pt x="13488" y="9184"/>
                </a:lnTo>
                <a:lnTo>
                  <a:pt x="13433" y="9009"/>
                </a:lnTo>
                <a:lnTo>
                  <a:pt x="13340" y="8849"/>
                </a:lnTo>
                <a:lnTo>
                  <a:pt x="13274" y="8740"/>
                </a:lnTo>
                <a:close/>
                <a:moveTo>
                  <a:pt x="20868" y="8859"/>
                </a:moveTo>
                <a:lnTo>
                  <a:pt x="20853" y="8871"/>
                </a:lnTo>
                <a:lnTo>
                  <a:pt x="20839" y="8903"/>
                </a:lnTo>
                <a:lnTo>
                  <a:pt x="20843" y="8926"/>
                </a:lnTo>
                <a:lnTo>
                  <a:pt x="20846" y="8933"/>
                </a:lnTo>
                <a:lnTo>
                  <a:pt x="20854" y="8928"/>
                </a:lnTo>
                <a:lnTo>
                  <a:pt x="20871" y="8935"/>
                </a:lnTo>
                <a:lnTo>
                  <a:pt x="20873" y="8884"/>
                </a:lnTo>
                <a:lnTo>
                  <a:pt x="20868" y="8859"/>
                </a:lnTo>
                <a:close/>
                <a:moveTo>
                  <a:pt x="20942" y="8859"/>
                </a:moveTo>
                <a:lnTo>
                  <a:pt x="20930" y="8863"/>
                </a:lnTo>
                <a:lnTo>
                  <a:pt x="20922" y="8873"/>
                </a:lnTo>
                <a:lnTo>
                  <a:pt x="20905" y="8898"/>
                </a:lnTo>
                <a:lnTo>
                  <a:pt x="20901" y="8906"/>
                </a:lnTo>
                <a:lnTo>
                  <a:pt x="20906" y="8925"/>
                </a:lnTo>
                <a:lnTo>
                  <a:pt x="20920" y="8942"/>
                </a:lnTo>
                <a:lnTo>
                  <a:pt x="20928" y="8984"/>
                </a:lnTo>
                <a:lnTo>
                  <a:pt x="20933" y="9004"/>
                </a:lnTo>
                <a:lnTo>
                  <a:pt x="20959" y="9031"/>
                </a:lnTo>
                <a:lnTo>
                  <a:pt x="20975" y="9071"/>
                </a:lnTo>
                <a:lnTo>
                  <a:pt x="20989" y="9058"/>
                </a:lnTo>
                <a:lnTo>
                  <a:pt x="20982" y="9019"/>
                </a:lnTo>
                <a:lnTo>
                  <a:pt x="20977" y="8958"/>
                </a:lnTo>
                <a:lnTo>
                  <a:pt x="20970" y="8883"/>
                </a:lnTo>
                <a:lnTo>
                  <a:pt x="20967" y="8873"/>
                </a:lnTo>
                <a:lnTo>
                  <a:pt x="20942" y="8859"/>
                </a:lnTo>
                <a:close/>
                <a:moveTo>
                  <a:pt x="20824" y="8900"/>
                </a:moveTo>
                <a:lnTo>
                  <a:pt x="20811" y="8955"/>
                </a:lnTo>
                <a:lnTo>
                  <a:pt x="20817" y="8979"/>
                </a:lnTo>
                <a:lnTo>
                  <a:pt x="20831" y="8916"/>
                </a:lnTo>
                <a:lnTo>
                  <a:pt x="20824" y="8900"/>
                </a:lnTo>
                <a:close/>
                <a:moveTo>
                  <a:pt x="224" y="8915"/>
                </a:moveTo>
                <a:cubicBezTo>
                  <a:pt x="203" y="9031"/>
                  <a:pt x="182" y="9147"/>
                  <a:pt x="165" y="9265"/>
                </a:cubicBezTo>
                <a:cubicBezTo>
                  <a:pt x="182" y="9147"/>
                  <a:pt x="203" y="9031"/>
                  <a:pt x="224" y="8915"/>
                </a:cubicBezTo>
                <a:close/>
                <a:moveTo>
                  <a:pt x="20767" y="8984"/>
                </a:moveTo>
                <a:lnTo>
                  <a:pt x="20760" y="8985"/>
                </a:lnTo>
                <a:lnTo>
                  <a:pt x="20762" y="9036"/>
                </a:lnTo>
                <a:lnTo>
                  <a:pt x="20767" y="9036"/>
                </a:lnTo>
                <a:lnTo>
                  <a:pt x="20785" y="9049"/>
                </a:lnTo>
                <a:lnTo>
                  <a:pt x="20795" y="9012"/>
                </a:lnTo>
                <a:lnTo>
                  <a:pt x="20797" y="9004"/>
                </a:lnTo>
                <a:lnTo>
                  <a:pt x="20795" y="8990"/>
                </a:lnTo>
                <a:lnTo>
                  <a:pt x="20767" y="8984"/>
                </a:lnTo>
                <a:close/>
                <a:moveTo>
                  <a:pt x="20689" y="9083"/>
                </a:moveTo>
                <a:lnTo>
                  <a:pt x="20683" y="9108"/>
                </a:lnTo>
                <a:lnTo>
                  <a:pt x="20684" y="9140"/>
                </a:lnTo>
                <a:lnTo>
                  <a:pt x="20688" y="9155"/>
                </a:lnTo>
                <a:lnTo>
                  <a:pt x="20710" y="9139"/>
                </a:lnTo>
                <a:lnTo>
                  <a:pt x="20706" y="9112"/>
                </a:lnTo>
                <a:lnTo>
                  <a:pt x="20689" y="9083"/>
                </a:lnTo>
                <a:close/>
                <a:moveTo>
                  <a:pt x="126" y="9570"/>
                </a:moveTo>
                <a:cubicBezTo>
                  <a:pt x="106" y="9743"/>
                  <a:pt x="91" y="9920"/>
                  <a:pt x="79" y="10096"/>
                </a:cubicBezTo>
                <a:cubicBezTo>
                  <a:pt x="91" y="9920"/>
                  <a:pt x="106" y="9744"/>
                  <a:pt x="126" y="9570"/>
                </a:cubicBezTo>
                <a:close/>
                <a:moveTo>
                  <a:pt x="66" y="10317"/>
                </a:moveTo>
                <a:cubicBezTo>
                  <a:pt x="57" y="10499"/>
                  <a:pt x="55" y="10683"/>
                  <a:pt x="56" y="10867"/>
                </a:cubicBezTo>
                <a:cubicBezTo>
                  <a:pt x="55" y="10845"/>
                  <a:pt x="54" y="10823"/>
                  <a:pt x="54" y="10800"/>
                </a:cubicBezTo>
                <a:cubicBezTo>
                  <a:pt x="54" y="10638"/>
                  <a:pt x="58" y="10477"/>
                  <a:pt x="66" y="10317"/>
                </a:cubicBezTo>
                <a:close/>
                <a:moveTo>
                  <a:pt x="13678" y="10340"/>
                </a:moveTo>
                <a:lnTo>
                  <a:pt x="13680" y="10492"/>
                </a:lnTo>
                <a:lnTo>
                  <a:pt x="13710" y="10753"/>
                </a:lnTo>
                <a:lnTo>
                  <a:pt x="13576" y="10800"/>
                </a:lnTo>
                <a:lnTo>
                  <a:pt x="13545" y="10957"/>
                </a:lnTo>
                <a:lnTo>
                  <a:pt x="13606" y="11133"/>
                </a:lnTo>
                <a:lnTo>
                  <a:pt x="13752" y="11091"/>
                </a:lnTo>
                <a:lnTo>
                  <a:pt x="13773" y="10872"/>
                </a:lnTo>
                <a:lnTo>
                  <a:pt x="14008" y="10938"/>
                </a:lnTo>
                <a:lnTo>
                  <a:pt x="14069" y="10724"/>
                </a:lnTo>
                <a:lnTo>
                  <a:pt x="14239" y="10615"/>
                </a:lnTo>
                <a:lnTo>
                  <a:pt x="14148" y="10425"/>
                </a:lnTo>
                <a:lnTo>
                  <a:pt x="14086" y="10529"/>
                </a:lnTo>
                <a:lnTo>
                  <a:pt x="13988" y="10517"/>
                </a:lnTo>
                <a:lnTo>
                  <a:pt x="13875" y="10487"/>
                </a:lnTo>
                <a:lnTo>
                  <a:pt x="13678" y="10340"/>
                </a:lnTo>
                <a:close/>
                <a:moveTo>
                  <a:pt x="13801" y="11118"/>
                </a:moveTo>
                <a:lnTo>
                  <a:pt x="13668" y="11189"/>
                </a:lnTo>
                <a:lnTo>
                  <a:pt x="13638" y="11318"/>
                </a:lnTo>
                <a:lnTo>
                  <a:pt x="13709" y="11515"/>
                </a:lnTo>
                <a:lnTo>
                  <a:pt x="13670" y="11759"/>
                </a:lnTo>
                <a:lnTo>
                  <a:pt x="13604" y="11850"/>
                </a:lnTo>
                <a:lnTo>
                  <a:pt x="13431" y="12079"/>
                </a:lnTo>
                <a:lnTo>
                  <a:pt x="13320" y="12014"/>
                </a:lnTo>
                <a:lnTo>
                  <a:pt x="13224" y="12369"/>
                </a:lnTo>
                <a:lnTo>
                  <a:pt x="13061" y="12362"/>
                </a:lnTo>
                <a:lnTo>
                  <a:pt x="12771" y="12466"/>
                </a:lnTo>
                <a:lnTo>
                  <a:pt x="12677" y="12608"/>
                </a:lnTo>
                <a:lnTo>
                  <a:pt x="12535" y="12724"/>
                </a:lnTo>
                <a:lnTo>
                  <a:pt x="12466" y="12850"/>
                </a:lnTo>
                <a:lnTo>
                  <a:pt x="12325" y="12924"/>
                </a:lnTo>
                <a:lnTo>
                  <a:pt x="12401" y="13040"/>
                </a:lnTo>
                <a:lnTo>
                  <a:pt x="12505" y="13081"/>
                </a:lnTo>
                <a:lnTo>
                  <a:pt x="12482" y="13249"/>
                </a:lnTo>
                <a:lnTo>
                  <a:pt x="12566" y="13310"/>
                </a:lnTo>
                <a:lnTo>
                  <a:pt x="12660" y="13221"/>
                </a:lnTo>
                <a:lnTo>
                  <a:pt x="12729" y="12897"/>
                </a:lnTo>
                <a:lnTo>
                  <a:pt x="12559" y="12785"/>
                </a:lnTo>
                <a:lnTo>
                  <a:pt x="12737" y="12756"/>
                </a:lnTo>
                <a:lnTo>
                  <a:pt x="12906" y="12642"/>
                </a:lnTo>
                <a:lnTo>
                  <a:pt x="13162" y="12554"/>
                </a:lnTo>
                <a:lnTo>
                  <a:pt x="13189" y="12689"/>
                </a:lnTo>
                <a:lnTo>
                  <a:pt x="13300" y="12739"/>
                </a:lnTo>
                <a:lnTo>
                  <a:pt x="13478" y="12488"/>
                </a:lnTo>
                <a:lnTo>
                  <a:pt x="13736" y="12418"/>
                </a:lnTo>
                <a:lnTo>
                  <a:pt x="13904" y="12286"/>
                </a:lnTo>
                <a:lnTo>
                  <a:pt x="13951" y="12140"/>
                </a:lnTo>
                <a:lnTo>
                  <a:pt x="13907" y="12056"/>
                </a:lnTo>
                <a:lnTo>
                  <a:pt x="13929" y="11898"/>
                </a:lnTo>
                <a:lnTo>
                  <a:pt x="13884" y="11712"/>
                </a:lnTo>
                <a:lnTo>
                  <a:pt x="13968" y="11495"/>
                </a:lnTo>
                <a:lnTo>
                  <a:pt x="13936" y="11347"/>
                </a:lnTo>
                <a:lnTo>
                  <a:pt x="13801" y="11118"/>
                </a:lnTo>
                <a:close/>
                <a:moveTo>
                  <a:pt x="66" y="11271"/>
                </a:moveTo>
                <a:cubicBezTo>
                  <a:pt x="69" y="11347"/>
                  <a:pt x="74" y="11424"/>
                  <a:pt x="79" y="11500"/>
                </a:cubicBezTo>
                <a:cubicBezTo>
                  <a:pt x="74" y="11424"/>
                  <a:pt x="69" y="11348"/>
                  <a:pt x="66" y="11271"/>
                </a:cubicBezTo>
                <a:close/>
                <a:moveTo>
                  <a:pt x="12992" y="12630"/>
                </a:moveTo>
                <a:lnTo>
                  <a:pt x="12939" y="12716"/>
                </a:lnTo>
                <a:lnTo>
                  <a:pt x="12850" y="12709"/>
                </a:lnTo>
                <a:lnTo>
                  <a:pt x="12780" y="12832"/>
                </a:lnTo>
                <a:lnTo>
                  <a:pt x="12788" y="12918"/>
                </a:lnTo>
                <a:lnTo>
                  <a:pt x="12896" y="12953"/>
                </a:lnTo>
                <a:lnTo>
                  <a:pt x="12923" y="12840"/>
                </a:lnTo>
                <a:lnTo>
                  <a:pt x="12995" y="12785"/>
                </a:lnTo>
                <a:lnTo>
                  <a:pt x="13066" y="12832"/>
                </a:lnTo>
                <a:lnTo>
                  <a:pt x="13135" y="12707"/>
                </a:lnTo>
                <a:lnTo>
                  <a:pt x="13108" y="12648"/>
                </a:lnTo>
                <a:lnTo>
                  <a:pt x="12992" y="12630"/>
                </a:lnTo>
                <a:close/>
                <a:moveTo>
                  <a:pt x="11108" y="14446"/>
                </a:moveTo>
                <a:lnTo>
                  <a:pt x="10972" y="14581"/>
                </a:lnTo>
                <a:lnTo>
                  <a:pt x="10872" y="14754"/>
                </a:lnTo>
                <a:lnTo>
                  <a:pt x="10893" y="14882"/>
                </a:lnTo>
                <a:lnTo>
                  <a:pt x="10983" y="15027"/>
                </a:lnTo>
                <a:lnTo>
                  <a:pt x="11058" y="14885"/>
                </a:lnTo>
                <a:lnTo>
                  <a:pt x="11159" y="14604"/>
                </a:lnTo>
                <a:lnTo>
                  <a:pt x="11185" y="14498"/>
                </a:lnTo>
                <a:lnTo>
                  <a:pt x="11108" y="14446"/>
                </a:lnTo>
                <a:close/>
                <a:moveTo>
                  <a:pt x="9135" y="15242"/>
                </a:moveTo>
                <a:lnTo>
                  <a:pt x="8942" y="15266"/>
                </a:lnTo>
                <a:lnTo>
                  <a:pt x="8851" y="15330"/>
                </a:lnTo>
                <a:lnTo>
                  <a:pt x="8846" y="15475"/>
                </a:lnTo>
                <a:lnTo>
                  <a:pt x="8985" y="15545"/>
                </a:lnTo>
                <a:lnTo>
                  <a:pt x="9142" y="15485"/>
                </a:lnTo>
                <a:lnTo>
                  <a:pt x="9189" y="15392"/>
                </a:lnTo>
                <a:lnTo>
                  <a:pt x="9270" y="15328"/>
                </a:lnTo>
                <a:lnTo>
                  <a:pt x="9235" y="15259"/>
                </a:lnTo>
                <a:lnTo>
                  <a:pt x="9135" y="15242"/>
                </a:lnTo>
                <a:close/>
                <a:moveTo>
                  <a:pt x="4057" y="15264"/>
                </a:moveTo>
                <a:lnTo>
                  <a:pt x="3962" y="15463"/>
                </a:lnTo>
                <a:lnTo>
                  <a:pt x="3964" y="15685"/>
                </a:lnTo>
                <a:lnTo>
                  <a:pt x="4023" y="15838"/>
                </a:lnTo>
                <a:lnTo>
                  <a:pt x="4151" y="15878"/>
                </a:lnTo>
                <a:lnTo>
                  <a:pt x="4217" y="15872"/>
                </a:lnTo>
                <a:lnTo>
                  <a:pt x="4254" y="15735"/>
                </a:lnTo>
                <a:lnTo>
                  <a:pt x="4200" y="15544"/>
                </a:lnTo>
                <a:lnTo>
                  <a:pt x="4144" y="15402"/>
                </a:lnTo>
                <a:lnTo>
                  <a:pt x="4057" y="15264"/>
                </a:lnTo>
                <a:close/>
                <a:moveTo>
                  <a:pt x="10982" y="15614"/>
                </a:moveTo>
                <a:lnTo>
                  <a:pt x="10923" y="15766"/>
                </a:lnTo>
                <a:lnTo>
                  <a:pt x="10906" y="16023"/>
                </a:lnTo>
                <a:lnTo>
                  <a:pt x="10832" y="15969"/>
                </a:lnTo>
                <a:lnTo>
                  <a:pt x="10839" y="16126"/>
                </a:lnTo>
                <a:lnTo>
                  <a:pt x="10866" y="16197"/>
                </a:lnTo>
                <a:lnTo>
                  <a:pt x="10957" y="16289"/>
                </a:lnTo>
                <a:lnTo>
                  <a:pt x="10980" y="16230"/>
                </a:lnTo>
                <a:lnTo>
                  <a:pt x="11034" y="16267"/>
                </a:lnTo>
                <a:lnTo>
                  <a:pt x="10977" y="16309"/>
                </a:lnTo>
                <a:lnTo>
                  <a:pt x="10968" y="16375"/>
                </a:lnTo>
                <a:lnTo>
                  <a:pt x="11059" y="16409"/>
                </a:lnTo>
                <a:lnTo>
                  <a:pt x="11224" y="16382"/>
                </a:lnTo>
                <a:lnTo>
                  <a:pt x="11342" y="16474"/>
                </a:lnTo>
                <a:lnTo>
                  <a:pt x="11389" y="16414"/>
                </a:lnTo>
                <a:lnTo>
                  <a:pt x="11456" y="16495"/>
                </a:lnTo>
                <a:lnTo>
                  <a:pt x="11601" y="16567"/>
                </a:lnTo>
                <a:lnTo>
                  <a:pt x="11618" y="16493"/>
                </a:lnTo>
                <a:lnTo>
                  <a:pt x="11557" y="16458"/>
                </a:lnTo>
                <a:lnTo>
                  <a:pt x="11574" y="16370"/>
                </a:lnTo>
                <a:lnTo>
                  <a:pt x="11345" y="16291"/>
                </a:lnTo>
                <a:lnTo>
                  <a:pt x="11265" y="16313"/>
                </a:lnTo>
                <a:lnTo>
                  <a:pt x="11169" y="16298"/>
                </a:lnTo>
                <a:lnTo>
                  <a:pt x="11127" y="16170"/>
                </a:lnTo>
                <a:lnTo>
                  <a:pt x="11153" y="16038"/>
                </a:lnTo>
                <a:lnTo>
                  <a:pt x="11260" y="15981"/>
                </a:lnTo>
                <a:lnTo>
                  <a:pt x="11305" y="15843"/>
                </a:lnTo>
                <a:lnTo>
                  <a:pt x="11243" y="15725"/>
                </a:lnTo>
                <a:lnTo>
                  <a:pt x="11271" y="15656"/>
                </a:lnTo>
                <a:lnTo>
                  <a:pt x="11254" y="15614"/>
                </a:lnTo>
                <a:lnTo>
                  <a:pt x="11199" y="15660"/>
                </a:lnTo>
                <a:lnTo>
                  <a:pt x="11090" y="15614"/>
                </a:lnTo>
                <a:lnTo>
                  <a:pt x="10982" y="15614"/>
                </a:lnTo>
                <a:close/>
                <a:moveTo>
                  <a:pt x="10913" y="16437"/>
                </a:moveTo>
                <a:lnTo>
                  <a:pt x="11007" y="16559"/>
                </a:lnTo>
                <a:lnTo>
                  <a:pt x="11086" y="16636"/>
                </a:lnTo>
                <a:lnTo>
                  <a:pt x="11133" y="16498"/>
                </a:lnTo>
                <a:lnTo>
                  <a:pt x="11069" y="16442"/>
                </a:lnTo>
                <a:lnTo>
                  <a:pt x="10913" y="16437"/>
                </a:lnTo>
                <a:close/>
                <a:moveTo>
                  <a:pt x="19834" y="16518"/>
                </a:moveTo>
                <a:lnTo>
                  <a:pt x="19812" y="16547"/>
                </a:lnTo>
                <a:lnTo>
                  <a:pt x="19745" y="16644"/>
                </a:lnTo>
                <a:lnTo>
                  <a:pt x="19715" y="16685"/>
                </a:lnTo>
                <a:lnTo>
                  <a:pt x="19657" y="16762"/>
                </a:lnTo>
                <a:lnTo>
                  <a:pt x="19652" y="16787"/>
                </a:lnTo>
                <a:lnTo>
                  <a:pt x="19721" y="16695"/>
                </a:lnTo>
                <a:lnTo>
                  <a:pt x="19790" y="16599"/>
                </a:lnTo>
                <a:lnTo>
                  <a:pt x="19801" y="16584"/>
                </a:lnTo>
                <a:lnTo>
                  <a:pt x="19834" y="16518"/>
                </a:lnTo>
                <a:close/>
                <a:moveTo>
                  <a:pt x="11812" y="16555"/>
                </a:moveTo>
                <a:lnTo>
                  <a:pt x="11635" y="16562"/>
                </a:lnTo>
                <a:lnTo>
                  <a:pt x="11749" y="16675"/>
                </a:lnTo>
                <a:lnTo>
                  <a:pt x="11753" y="16734"/>
                </a:lnTo>
                <a:lnTo>
                  <a:pt x="11645" y="16727"/>
                </a:lnTo>
                <a:lnTo>
                  <a:pt x="11675" y="16819"/>
                </a:lnTo>
                <a:lnTo>
                  <a:pt x="11731" y="16825"/>
                </a:lnTo>
                <a:lnTo>
                  <a:pt x="11741" y="16932"/>
                </a:lnTo>
                <a:lnTo>
                  <a:pt x="11828" y="16892"/>
                </a:lnTo>
                <a:lnTo>
                  <a:pt x="11781" y="16799"/>
                </a:lnTo>
                <a:lnTo>
                  <a:pt x="11776" y="16749"/>
                </a:lnTo>
                <a:lnTo>
                  <a:pt x="11918" y="16781"/>
                </a:lnTo>
                <a:lnTo>
                  <a:pt x="11862" y="16609"/>
                </a:lnTo>
                <a:lnTo>
                  <a:pt x="11812" y="16555"/>
                </a:lnTo>
                <a:close/>
                <a:moveTo>
                  <a:pt x="11201" y="16683"/>
                </a:moveTo>
                <a:lnTo>
                  <a:pt x="11229" y="16755"/>
                </a:lnTo>
                <a:lnTo>
                  <a:pt x="11216" y="16835"/>
                </a:lnTo>
                <a:lnTo>
                  <a:pt x="11224" y="16907"/>
                </a:lnTo>
                <a:lnTo>
                  <a:pt x="11340" y="16856"/>
                </a:lnTo>
                <a:lnTo>
                  <a:pt x="11425" y="16789"/>
                </a:lnTo>
                <a:lnTo>
                  <a:pt x="11428" y="16724"/>
                </a:lnTo>
                <a:lnTo>
                  <a:pt x="11310" y="16729"/>
                </a:lnTo>
                <a:lnTo>
                  <a:pt x="11201" y="16683"/>
                </a:lnTo>
                <a:close/>
                <a:moveTo>
                  <a:pt x="10763" y="16767"/>
                </a:moveTo>
                <a:lnTo>
                  <a:pt x="10667" y="16920"/>
                </a:lnTo>
                <a:lnTo>
                  <a:pt x="10554" y="17025"/>
                </a:lnTo>
                <a:lnTo>
                  <a:pt x="10421" y="17114"/>
                </a:lnTo>
                <a:lnTo>
                  <a:pt x="10329" y="17217"/>
                </a:lnTo>
                <a:lnTo>
                  <a:pt x="10576" y="17080"/>
                </a:lnTo>
                <a:lnTo>
                  <a:pt x="10674" y="16978"/>
                </a:lnTo>
                <a:lnTo>
                  <a:pt x="10797" y="16894"/>
                </a:lnTo>
                <a:lnTo>
                  <a:pt x="10763" y="16767"/>
                </a:lnTo>
                <a:close/>
                <a:moveTo>
                  <a:pt x="11605" y="16771"/>
                </a:moveTo>
                <a:lnTo>
                  <a:pt x="11470" y="16925"/>
                </a:lnTo>
                <a:lnTo>
                  <a:pt x="11499" y="16821"/>
                </a:lnTo>
                <a:lnTo>
                  <a:pt x="11398" y="16833"/>
                </a:lnTo>
                <a:lnTo>
                  <a:pt x="11377" y="16931"/>
                </a:lnTo>
                <a:lnTo>
                  <a:pt x="11332" y="16974"/>
                </a:lnTo>
                <a:lnTo>
                  <a:pt x="11295" y="17016"/>
                </a:lnTo>
                <a:lnTo>
                  <a:pt x="11409" y="17117"/>
                </a:lnTo>
                <a:lnTo>
                  <a:pt x="11467" y="17070"/>
                </a:lnTo>
                <a:lnTo>
                  <a:pt x="11524" y="16971"/>
                </a:lnTo>
                <a:lnTo>
                  <a:pt x="11589" y="16919"/>
                </a:lnTo>
                <a:lnTo>
                  <a:pt x="11605" y="16771"/>
                </a:lnTo>
                <a:close/>
                <a:moveTo>
                  <a:pt x="19622" y="16853"/>
                </a:moveTo>
                <a:lnTo>
                  <a:pt x="19605" y="16860"/>
                </a:lnTo>
                <a:lnTo>
                  <a:pt x="19573" y="16905"/>
                </a:lnTo>
                <a:lnTo>
                  <a:pt x="19536" y="16941"/>
                </a:lnTo>
                <a:lnTo>
                  <a:pt x="19482" y="17018"/>
                </a:lnTo>
                <a:lnTo>
                  <a:pt x="19471" y="17053"/>
                </a:lnTo>
                <a:lnTo>
                  <a:pt x="19516" y="17006"/>
                </a:lnTo>
                <a:lnTo>
                  <a:pt x="19582" y="16925"/>
                </a:lnTo>
                <a:lnTo>
                  <a:pt x="19622" y="16853"/>
                </a:lnTo>
                <a:close/>
                <a:moveTo>
                  <a:pt x="6375" y="16957"/>
                </a:moveTo>
                <a:lnTo>
                  <a:pt x="6386" y="17033"/>
                </a:lnTo>
                <a:lnTo>
                  <a:pt x="6558" y="17245"/>
                </a:lnTo>
                <a:lnTo>
                  <a:pt x="6686" y="17363"/>
                </a:lnTo>
                <a:lnTo>
                  <a:pt x="6774" y="17508"/>
                </a:lnTo>
                <a:lnTo>
                  <a:pt x="6928" y="17638"/>
                </a:lnTo>
                <a:lnTo>
                  <a:pt x="6992" y="17760"/>
                </a:lnTo>
                <a:lnTo>
                  <a:pt x="7043" y="17890"/>
                </a:lnTo>
                <a:lnTo>
                  <a:pt x="7198" y="18040"/>
                </a:lnTo>
                <a:lnTo>
                  <a:pt x="7334" y="18254"/>
                </a:lnTo>
                <a:lnTo>
                  <a:pt x="7425" y="18370"/>
                </a:lnTo>
                <a:lnTo>
                  <a:pt x="7561" y="18503"/>
                </a:lnTo>
                <a:lnTo>
                  <a:pt x="7640" y="18595"/>
                </a:lnTo>
                <a:lnTo>
                  <a:pt x="7874" y="18743"/>
                </a:lnTo>
                <a:lnTo>
                  <a:pt x="8031" y="18873"/>
                </a:lnTo>
                <a:lnTo>
                  <a:pt x="8230" y="18907"/>
                </a:lnTo>
                <a:lnTo>
                  <a:pt x="8231" y="18723"/>
                </a:lnTo>
                <a:lnTo>
                  <a:pt x="8273" y="18577"/>
                </a:lnTo>
                <a:lnTo>
                  <a:pt x="8184" y="18483"/>
                </a:lnTo>
                <a:lnTo>
                  <a:pt x="8050" y="18446"/>
                </a:lnTo>
                <a:lnTo>
                  <a:pt x="7986" y="18363"/>
                </a:lnTo>
                <a:lnTo>
                  <a:pt x="7954" y="18267"/>
                </a:lnTo>
                <a:lnTo>
                  <a:pt x="7890" y="18250"/>
                </a:lnTo>
                <a:lnTo>
                  <a:pt x="7785" y="18185"/>
                </a:lnTo>
                <a:lnTo>
                  <a:pt x="7858" y="18092"/>
                </a:lnTo>
                <a:lnTo>
                  <a:pt x="7721" y="18003"/>
                </a:lnTo>
                <a:lnTo>
                  <a:pt x="7619" y="17868"/>
                </a:lnTo>
                <a:lnTo>
                  <a:pt x="7469" y="17740"/>
                </a:lnTo>
                <a:lnTo>
                  <a:pt x="7289" y="17695"/>
                </a:lnTo>
                <a:lnTo>
                  <a:pt x="7124" y="17505"/>
                </a:lnTo>
                <a:lnTo>
                  <a:pt x="7029" y="17420"/>
                </a:lnTo>
                <a:lnTo>
                  <a:pt x="6896" y="17289"/>
                </a:lnTo>
                <a:lnTo>
                  <a:pt x="6750" y="17106"/>
                </a:lnTo>
                <a:lnTo>
                  <a:pt x="6484" y="16998"/>
                </a:lnTo>
                <a:lnTo>
                  <a:pt x="6375" y="16957"/>
                </a:lnTo>
                <a:close/>
                <a:moveTo>
                  <a:pt x="11854" y="16983"/>
                </a:moveTo>
                <a:lnTo>
                  <a:pt x="11867" y="17099"/>
                </a:lnTo>
                <a:lnTo>
                  <a:pt x="11738" y="17111"/>
                </a:lnTo>
                <a:lnTo>
                  <a:pt x="11707" y="17180"/>
                </a:lnTo>
                <a:lnTo>
                  <a:pt x="11568" y="17228"/>
                </a:lnTo>
                <a:lnTo>
                  <a:pt x="11500" y="17163"/>
                </a:lnTo>
                <a:lnTo>
                  <a:pt x="11401" y="17223"/>
                </a:lnTo>
                <a:lnTo>
                  <a:pt x="11283" y="17269"/>
                </a:lnTo>
                <a:lnTo>
                  <a:pt x="11211" y="17397"/>
                </a:lnTo>
                <a:lnTo>
                  <a:pt x="11243" y="17439"/>
                </a:lnTo>
                <a:lnTo>
                  <a:pt x="11379" y="17353"/>
                </a:lnTo>
                <a:lnTo>
                  <a:pt x="11467" y="17355"/>
                </a:lnTo>
                <a:lnTo>
                  <a:pt x="11525" y="17291"/>
                </a:lnTo>
                <a:lnTo>
                  <a:pt x="11643" y="17355"/>
                </a:lnTo>
                <a:lnTo>
                  <a:pt x="11588" y="17429"/>
                </a:lnTo>
                <a:lnTo>
                  <a:pt x="11642" y="17531"/>
                </a:lnTo>
                <a:lnTo>
                  <a:pt x="11860" y="17602"/>
                </a:lnTo>
                <a:lnTo>
                  <a:pt x="11914" y="17531"/>
                </a:lnTo>
                <a:lnTo>
                  <a:pt x="11852" y="17427"/>
                </a:lnTo>
                <a:lnTo>
                  <a:pt x="11938" y="17346"/>
                </a:lnTo>
                <a:lnTo>
                  <a:pt x="12009" y="17491"/>
                </a:lnTo>
                <a:lnTo>
                  <a:pt x="12069" y="17351"/>
                </a:lnTo>
                <a:lnTo>
                  <a:pt x="12057" y="17271"/>
                </a:lnTo>
                <a:lnTo>
                  <a:pt x="12037" y="17173"/>
                </a:lnTo>
                <a:lnTo>
                  <a:pt x="12022" y="17117"/>
                </a:lnTo>
                <a:lnTo>
                  <a:pt x="12005" y="17043"/>
                </a:lnTo>
                <a:lnTo>
                  <a:pt x="11854" y="16983"/>
                </a:lnTo>
                <a:close/>
                <a:moveTo>
                  <a:pt x="10243" y="17427"/>
                </a:moveTo>
                <a:lnTo>
                  <a:pt x="10149" y="17538"/>
                </a:lnTo>
                <a:lnTo>
                  <a:pt x="10004" y="17631"/>
                </a:lnTo>
                <a:lnTo>
                  <a:pt x="9844" y="17700"/>
                </a:lnTo>
                <a:lnTo>
                  <a:pt x="9770" y="17747"/>
                </a:lnTo>
                <a:lnTo>
                  <a:pt x="9677" y="17829"/>
                </a:lnTo>
                <a:lnTo>
                  <a:pt x="9543" y="17930"/>
                </a:lnTo>
                <a:lnTo>
                  <a:pt x="9320" y="17939"/>
                </a:lnTo>
                <a:lnTo>
                  <a:pt x="9241" y="17956"/>
                </a:lnTo>
                <a:lnTo>
                  <a:pt x="9203" y="18068"/>
                </a:lnTo>
                <a:lnTo>
                  <a:pt x="9059" y="18077"/>
                </a:lnTo>
                <a:lnTo>
                  <a:pt x="8923" y="18015"/>
                </a:lnTo>
                <a:lnTo>
                  <a:pt x="8814" y="18090"/>
                </a:lnTo>
                <a:lnTo>
                  <a:pt x="8792" y="18210"/>
                </a:lnTo>
                <a:lnTo>
                  <a:pt x="8817" y="18329"/>
                </a:lnTo>
                <a:lnTo>
                  <a:pt x="8906" y="18452"/>
                </a:lnTo>
                <a:lnTo>
                  <a:pt x="8999" y="18499"/>
                </a:lnTo>
                <a:lnTo>
                  <a:pt x="9029" y="18673"/>
                </a:lnTo>
                <a:lnTo>
                  <a:pt x="9181" y="18705"/>
                </a:lnTo>
                <a:lnTo>
                  <a:pt x="9304" y="18711"/>
                </a:lnTo>
                <a:lnTo>
                  <a:pt x="9371" y="18779"/>
                </a:lnTo>
                <a:lnTo>
                  <a:pt x="9591" y="18754"/>
                </a:lnTo>
                <a:lnTo>
                  <a:pt x="9686" y="18801"/>
                </a:lnTo>
                <a:lnTo>
                  <a:pt x="9819" y="18818"/>
                </a:lnTo>
                <a:lnTo>
                  <a:pt x="9893" y="18898"/>
                </a:lnTo>
                <a:lnTo>
                  <a:pt x="10105" y="18855"/>
                </a:lnTo>
                <a:lnTo>
                  <a:pt x="10132" y="18900"/>
                </a:lnTo>
                <a:lnTo>
                  <a:pt x="10204" y="18713"/>
                </a:lnTo>
                <a:lnTo>
                  <a:pt x="10207" y="18587"/>
                </a:lnTo>
                <a:lnTo>
                  <a:pt x="10388" y="18504"/>
                </a:lnTo>
                <a:lnTo>
                  <a:pt x="10381" y="18387"/>
                </a:lnTo>
                <a:lnTo>
                  <a:pt x="10443" y="18297"/>
                </a:lnTo>
                <a:lnTo>
                  <a:pt x="10665" y="18286"/>
                </a:lnTo>
                <a:lnTo>
                  <a:pt x="10455" y="18156"/>
                </a:lnTo>
                <a:lnTo>
                  <a:pt x="10487" y="18094"/>
                </a:lnTo>
                <a:lnTo>
                  <a:pt x="10351" y="17959"/>
                </a:lnTo>
                <a:lnTo>
                  <a:pt x="10457" y="17836"/>
                </a:lnTo>
                <a:lnTo>
                  <a:pt x="10595" y="17791"/>
                </a:lnTo>
                <a:lnTo>
                  <a:pt x="10561" y="17722"/>
                </a:lnTo>
                <a:lnTo>
                  <a:pt x="10687" y="17715"/>
                </a:lnTo>
                <a:lnTo>
                  <a:pt x="10701" y="17659"/>
                </a:lnTo>
                <a:lnTo>
                  <a:pt x="10544" y="17614"/>
                </a:lnTo>
                <a:lnTo>
                  <a:pt x="10421" y="17570"/>
                </a:lnTo>
                <a:lnTo>
                  <a:pt x="10415" y="17508"/>
                </a:lnTo>
                <a:lnTo>
                  <a:pt x="10319" y="17430"/>
                </a:lnTo>
                <a:lnTo>
                  <a:pt x="10243" y="17427"/>
                </a:lnTo>
                <a:close/>
                <a:moveTo>
                  <a:pt x="17829" y="17580"/>
                </a:moveTo>
                <a:lnTo>
                  <a:pt x="17782" y="17611"/>
                </a:lnTo>
                <a:lnTo>
                  <a:pt x="17801" y="17661"/>
                </a:lnTo>
                <a:lnTo>
                  <a:pt x="17887" y="17696"/>
                </a:lnTo>
                <a:lnTo>
                  <a:pt x="17912" y="17663"/>
                </a:lnTo>
                <a:lnTo>
                  <a:pt x="17865" y="17643"/>
                </a:lnTo>
                <a:lnTo>
                  <a:pt x="17829" y="17580"/>
                </a:lnTo>
                <a:close/>
                <a:moveTo>
                  <a:pt x="16468" y="17646"/>
                </a:moveTo>
                <a:lnTo>
                  <a:pt x="16382" y="17648"/>
                </a:lnTo>
                <a:lnTo>
                  <a:pt x="16336" y="17696"/>
                </a:lnTo>
                <a:lnTo>
                  <a:pt x="16451" y="17685"/>
                </a:lnTo>
                <a:lnTo>
                  <a:pt x="16540" y="17698"/>
                </a:lnTo>
                <a:lnTo>
                  <a:pt x="16609" y="17707"/>
                </a:lnTo>
                <a:lnTo>
                  <a:pt x="16643" y="17739"/>
                </a:lnTo>
                <a:lnTo>
                  <a:pt x="16668" y="17797"/>
                </a:lnTo>
                <a:lnTo>
                  <a:pt x="16720" y="17742"/>
                </a:lnTo>
                <a:lnTo>
                  <a:pt x="16705" y="17686"/>
                </a:lnTo>
                <a:lnTo>
                  <a:pt x="16648" y="17675"/>
                </a:lnTo>
                <a:lnTo>
                  <a:pt x="16587" y="17651"/>
                </a:lnTo>
                <a:lnTo>
                  <a:pt x="16522" y="17649"/>
                </a:lnTo>
                <a:lnTo>
                  <a:pt x="16468" y="17646"/>
                </a:lnTo>
                <a:close/>
                <a:moveTo>
                  <a:pt x="17653" y="17654"/>
                </a:moveTo>
                <a:lnTo>
                  <a:pt x="17543" y="17670"/>
                </a:lnTo>
                <a:lnTo>
                  <a:pt x="17479" y="17678"/>
                </a:lnTo>
                <a:lnTo>
                  <a:pt x="17456" y="17703"/>
                </a:lnTo>
                <a:lnTo>
                  <a:pt x="17506" y="17712"/>
                </a:lnTo>
                <a:lnTo>
                  <a:pt x="17579" y="17708"/>
                </a:lnTo>
                <a:lnTo>
                  <a:pt x="17685" y="17691"/>
                </a:lnTo>
                <a:lnTo>
                  <a:pt x="17681" y="17671"/>
                </a:lnTo>
                <a:lnTo>
                  <a:pt x="17653" y="17654"/>
                </a:lnTo>
                <a:close/>
                <a:moveTo>
                  <a:pt x="16951" y="17696"/>
                </a:moveTo>
                <a:lnTo>
                  <a:pt x="16927" y="17720"/>
                </a:lnTo>
                <a:lnTo>
                  <a:pt x="16952" y="17796"/>
                </a:lnTo>
                <a:lnTo>
                  <a:pt x="17013" y="17838"/>
                </a:lnTo>
                <a:lnTo>
                  <a:pt x="17074" y="17850"/>
                </a:lnTo>
                <a:lnTo>
                  <a:pt x="17117" y="17818"/>
                </a:lnTo>
                <a:lnTo>
                  <a:pt x="17143" y="17772"/>
                </a:lnTo>
                <a:lnTo>
                  <a:pt x="17075" y="17769"/>
                </a:lnTo>
                <a:lnTo>
                  <a:pt x="17008" y="17730"/>
                </a:lnTo>
                <a:lnTo>
                  <a:pt x="16964" y="17725"/>
                </a:lnTo>
                <a:lnTo>
                  <a:pt x="16951" y="17696"/>
                </a:lnTo>
                <a:close/>
                <a:moveTo>
                  <a:pt x="17952" y="17723"/>
                </a:moveTo>
                <a:lnTo>
                  <a:pt x="17925" y="17737"/>
                </a:lnTo>
                <a:lnTo>
                  <a:pt x="17848" y="17762"/>
                </a:lnTo>
                <a:lnTo>
                  <a:pt x="17887" y="17797"/>
                </a:lnTo>
                <a:lnTo>
                  <a:pt x="17983" y="17737"/>
                </a:lnTo>
                <a:lnTo>
                  <a:pt x="17952" y="17723"/>
                </a:lnTo>
                <a:close/>
                <a:moveTo>
                  <a:pt x="17220" y="17739"/>
                </a:moveTo>
                <a:lnTo>
                  <a:pt x="17210" y="17762"/>
                </a:lnTo>
                <a:lnTo>
                  <a:pt x="17266" y="17779"/>
                </a:lnTo>
                <a:lnTo>
                  <a:pt x="17328" y="17771"/>
                </a:lnTo>
                <a:lnTo>
                  <a:pt x="17358" y="17749"/>
                </a:lnTo>
                <a:lnTo>
                  <a:pt x="17304" y="17742"/>
                </a:lnTo>
                <a:lnTo>
                  <a:pt x="17220" y="17739"/>
                </a:lnTo>
                <a:close/>
                <a:moveTo>
                  <a:pt x="17772" y="17749"/>
                </a:moveTo>
                <a:lnTo>
                  <a:pt x="17732" y="17752"/>
                </a:lnTo>
                <a:lnTo>
                  <a:pt x="17641" y="17791"/>
                </a:lnTo>
                <a:lnTo>
                  <a:pt x="17624" y="17841"/>
                </a:lnTo>
                <a:lnTo>
                  <a:pt x="17651" y="17841"/>
                </a:lnTo>
                <a:lnTo>
                  <a:pt x="17735" y="17801"/>
                </a:lnTo>
                <a:lnTo>
                  <a:pt x="17791" y="17764"/>
                </a:lnTo>
                <a:lnTo>
                  <a:pt x="17772" y="17749"/>
                </a:lnTo>
                <a:close/>
                <a:moveTo>
                  <a:pt x="18474" y="17750"/>
                </a:moveTo>
                <a:lnTo>
                  <a:pt x="18425" y="17764"/>
                </a:lnTo>
                <a:lnTo>
                  <a:pt x="18402" y="17841"/>
                </a:lnTo>
                <a:lnTo>
                  <a:pt x="18408" y="17856"/>
                </a:lnTo>
                <a:lnTo>
                  <a:pt x="18437" y="17831"/>
                </a:lnTo>
                <a:lnTo>
                  <a:pt x="18466" y="17819"/>
                </a:lnTo>
                <a:lnTo>
                  <a:pt x="18474" y="17750"/>
                </a:lnTo>
                <a:close/>
                <a:moveTo>
                  <a:pt x="16564" y="17771"/>
                </a:moveTo>
                <a:lnTo>
                  <a:pt x="16469" y="17814"/>
                </a:lnTo>
                <a:lnTo>
                  <a:pt x="16481" y="17880"/>
                </a:lnTo>
                <a:lnTo>
                  <a:pt x="16390" y="17962"/>
                </a:lnTo>
                <a:lnTo>
                  <a:pt x="16341" y="18021"/>
                </a:lnTo>
                <a:lnTo>
                  <a:pt x="16249" y="18070"/>
                </a:lnTo>
                <a:lnTo>
                  <a:pt x="16237" y="18011"/>
                </a:lnTo>
                <a:lnTo>
                  <a:pt x="16213" y="18025"/>
                </a:lnTo>
                <a:lnTo>
                  <a:pt x="16185" y="18092"/>
                </a:lnTo>
                <a:lnTo>
                  <a:pt x="16096" y="18137"/>
                </a:lnTo>
                <a:lnTo>
                  <a:pt x="15951" y="18178"/>
                </a:lnTo>
                <a:lnTo>
                  <a:pt x="15934" y="18220"/>
                </a:lnTo>
                <a:lnTo>
                  <a:pt x="16025" y="18217"/>
                </a:lnTo>
                <a:lnTo>
                  <a:pt x="16156" y="18198"/>
                </a:lnTo>
                <a:lnTo>
                  <a:pt x="16242" y="18163"/>
                </a:lnTo>
                <a:lnTo>
                  <a:pt x="16326" y="18100"/>
                </a:lnTo>
                <a:lnTo>
                  <a:pt x="16417" y="18035"/>
                </a:lnTo>
                <a:lnTo>
                  <a:pt x="16444" y="17989"/>
                </a:lnTo>
                <a:lnTo>
                  <a:pt x="16528" y="17944"/>
                </a:lnTo>
                <a:lnTo>
                  <a:pt x="16587" y="17846"/>
                </a:lnTo>
                <a:lnTo>
                  <a:pt x="16596" y="17777"/>
                </a:lnTo>
                <a:lnTo>
                  <a:pt x="16564" y="17771"/>
                </a:lnTo>
                <a:close/>
                <a:moveTo>
                  <a:pt x="18454" y="17840"/>
                </a:moveTo>
                <a:lnTo>
                  <a:pt x="18439" y="17870"/>
                </a:lnTo>
                <a:lnTo>
                  <a:pt x="18462" y="17883"/>
                </a:lnTo>
                <a:lnTo>
                  <a:pt x="18508" y="17840"/>
                </a:lnTo>
                <a:lnTo>
                  <a:pt x="18454" y="17840"/>
                </a:lnTo>
                <a:close/>
                <a:moveTo>
                  <a:pt x="12339" y="18042"/>
                </a:moveTo>
                <a:lnTo>
                  <a:pt x="12276" y="18097"/>
                </a:lnTo>
                <a:lnTo>
                  <a:pt x="12239" y="18208"/>
                </a:lnTo>
                <a:lnTo>
                  <a:pt x="12295" y="18373"/>
                </a:lnTo>
                <a:lnTo>
                  <a:pt x="12371" y="18449"/>
                </a:lnTo>
                <a:lnTo>
                  <a:pt x="12423" y="18427"/>
                </a:lnTo>
                <a:lnTo>
                  <a:pt x="12345" y="18366"/>
                </a:lnTo>
                <a:lnTo>
                  <a:pt x="12374" y="18284"/>
                </a:lnTo>
                <a:lnTo>
                  <a:pt x="12470" y="18286"/>
                </a:lnTo>
                <a:lnTo>
                  <a:pt x="12480" y="18168"/>
                </a:lnTo>
                <a:lnTo>
                  <a:pt x="12461" y="18116"/>
                </a:lnTo>
                <a:lnTo>
                  <a:pt x="12352" y="18114"/>
                </a:lnTo>
                <a:lnTo>
                  <a:pt x="12339" y="18042"/>
                </a:lnTo>
                <a:close/>
                <a:moveTo>
                  <a:pt x="11803" y="18158"/>
                </a:moveTo>
                <a:lnTo>
                  <a:pt x="11620" y="18265"/>
                </a:lnTo>
                <a:lnTo>
                  <a:pt x="11403" y="18281"/>
                </a:lnTo>
                <a:lnTo>
                  <a:pt x="11167" y="18269"/>
                </a:lnTo>
                <a:lnTo>
                  <a:pt x="11021" y="18232"/>
                </a:lnTo>
                <a:lnTo>
                  <a:pt x="10861" y="18331"/>
                </a:lnTo>
                <a:lnTo>
                  <a:pt x="10820" y="18387"/>
                </a:lnTo>
                <a:lnTo>
                  <a:pt x="10726" y="18582"/>
                </a:lnTo>
                <a:lnTo>
                  <a:pt x="10701" y="18685"/>
                </a:lnTo>
                <a:lnTo>
                  <a:pt x="10623" y="18765"/>
                </a:lnTo>
                <a:lnTo>
                  <a:pt x="10680" y="18851"/>
                </a:lnTo>
                <a:lnTo>
                  <a:pt x="10760" y="18853"/>
                </a:lnTo>
                <a:lnTo>
                  <a:pt x="10788" y="18971"/>
                </a:lnTo>
                <a:lnTo>
                  <a:pt x="10736" y="19082"/>
                </a:lnTo>
                <a:lnTo>
                  <a:pt x="10815" y="19117"/>
                </a:lnTo>
                <a:lnTo>
                  <a:pt x="10935" y="19100"/>
                </a:lnTo>
                <a:lnTo>
                  <a:pt x="10926" y="18927"/>
                </a:lnTo>
                <a:lnTo>
                  <a:pt x="10911" y="18784"/>
                </a:lnTo>
                <a:lnTo>
                  <a:pt x="11036" y="18743"/>
                </a:lnTo>
                <a:lnTo>
                  <a:pt x="11022" y="18866"/>
                </a:lnTo>
                <a:lnTo>
                  <a:pt x="11157" y="18935"/>
                </a:lnTo>
                <a:lnTo>
                  <a:pt x="11133" y="18982"/>
                </a:lnTo>
                <a:lnTo>
                  <a:pt x="11179" y="19016"/>
                </a:lnTo>
                <a:lnTo>
                  <a:pt x="11362" y="18964"/>
                </a:lnTo>
                <a:lnTo>
                  <a:pt x="11271" y="19065"/>
                </a:lnTo>
                <a:lnTo>
                  <a:pt x="11345" y="19104"/>
                </a:lnTo>
                <a:lnTo>
                  <a:pt x="11445" y="19067"/>
                </a:lnTo>
                <a:lnTo>
                  <a:pt x="11446" y="18988"/>
                </a:lnTo>
                <a:lnTo>
                  <a:pt x="11280" y="18851"/>
                </a:lnTo>
                <a:lnTo>
                  <a:pt x="11313" y="18807"/>
                </a:lnTo>
                <a:lnTo>
                  <a:pt x="11137" y="18651"/>
                </a:lnTo>
                <a:lnTo>
                  <a:pt x="11302" y="18597"/>
                </a:lnTo>
                <a:lnTo>
                  <a:pt x="11384" y="18520"/>
                </a:lnTo>
                <a:lnTo>
                  <a:pt x="11465" y="18535"/>
                </a:lnTo>
                <a:lnTo>
                  <a:pt x="11480" y="18474"/>
                </a:lnTo>
                <a:lnTo>
                  <a:pt x="11132" y="18530"/>
                </a:lnTo>
                <a:lnTo>
                  <a:pt x="11029" y="18589"/>
                </a:lnTo>
                <a:lnTo>
                  <a:pt x="10861" y="18474"/>
                </a:lnTo>
                <a:lnTo>
                  <a:pt x="10888" y="18375"/>
                </a:lnTo>
                <a:lnTo>
                  <a:pt x="11052" y="18355"/>
                </a:lnTo>
                <a:lnTo>
                  <a:pt x="11366" y="18341"/>
                </a:lnTo>
                <a:lnTo>
                  <a:pt x="11546" y="18360"/>
                </a:lnTo>
                <a:lnTo>
                  <a:pt x="11687" y="18328"/>
                </a:lnTo>
                <a:lnTo>
                  <a:pt x="11837" y="18185"/>
                </a:lnTo>
                <a:lnTo>
                  <a:pt x="11803" y="18158"/>
                </a:lnTo>
                <a:close/>
                <a:moveTo>
                  <a:pt x="15321" y="18210"/>
                </a:moveTo>
                <a:lnTo>
                  <a:pt x="15007" y="18237"/>
                </a:lnTo>
                <a:lnTo>
                  <a:pt x="14707" y="18237"/>
                </a:lnTo>
                <a:lnTo>
                  <a:pt x="14518" y="18262"/>
                </a:lnTo>
                <a:lnTo>
                  <a:pt x="14389" y="18250"/>
                </a:lnTo>
                <a:lnTo>
                  <a:pt x="14237" y="18242"/>
                </a:lnTo>
                <a:lnTo>
                  <a:pt x="14077" y="18279"/>
                </a:lnTo>
                <a:lnTo>
                  <a:pt x="13870" y="18400"/>
                </a:lnTo>
                <a:lnTo>
                  <a:pt x="13717" y="18563"/>
                </a:lnTo>
                <a:lnTo>
                  <a:pt x="13532" y="18523"/>
                </a:lnTo>
                <a:lnTo>
                  <a:pt x="13483" y="18326"/>
                </a:lnTo>
                <a:lnTo>
                  <a:pt x="13455" y="18284"/>
                </a:lnTo>
                <a:lnTo>
                  <a:pt x="13162" y="18279"/>
                </a:lnTo>
                <a:lnTo>
                  <a:pt x="13067" y="18334"/>
                </a:lnTo>
                <a:lnTo>
                  <a:pt x="12818" y="18402"/>
                </a:lnTo>
                <a:lnTo>
                  <a:pt x="12896" y="18456"/>
                </a:lnTo>
                <a:lnTo>
                  <a:pt x="13061" y="18456"/>
                </a:lnTo>
                <a:lnTo>
                  <a:pt x="13133" y="18520"/>
                </a:lnTo>
                <a:lnTo>
                  <a:pt x="13401" y="18477"/>
                </a:lnTo>
                <a:lnTo>
                  <a:pt x="13416" y="18508"/>
                </a:lnTo>
                <a:lnTo>
                  <a:pt x="13285" y="18528"/>
                </a:lnTo>
                <a:lnTo>
                  <a:pt x="13088" y="18604"/>
                </a:lnTo>
                <a:lnTo>
                  <a:pt x="13226" y="18644"/>
                </a:lnTo>
                <a:lnTo>
                  <a:pt x="13226" y="18696"/>
                </a:lnTo>
                <a:lnTo>
                  <a:pt x="13266" y="18735"/>
                </a:lnTo>
                <a:lnTo>
                  <a:pt x="13337" y="18713"/>
                </a:lnTo>
                <a:lnTo>
                  <a:pt x="13391" y="18644"/>
                </a:lnTo>
                <a:lnTo>
                  <a:pt x="13662" y="18708"/>
                </a:lnTo>
                <a:lnTo>
                  <a:pt x="13810" y="18688"/>
                </a:lnTo>
                <a:lnTo>
                  <a:pt x="14151" y="18717"/>
                </a:lnTo>
                <a:lnTo>
                  <a:pt x="14232" y="18796"/>
                </a:lnTo>
                <a:lnTo>
                  <a:pt x="14271" y="18912"/>
                </a:lnTo>
                <a:lnTo>
                  <a:pt x="14158" y="18969"/>
                </a:lnTo>
                <a:lnTo>
                  <a:pt x="14076" y="19078"/>
                </a:lnTo>
                <a:lnTo>
                  <a:pt x="14300" y="19023"/>
                </a:lnTo>
                <a:lnTo>
                  <a:pt x="14345" y="18981"/>
                </a:lnTo>
                <a:lnTo>
                  <a:pt x="14522" y="18957"/>
                </a:lnTo>
                <a:lnTo>
                  <a:pt x="14668" y="19008"/>
                </a:lnTo>
                <a:lnTo>
                  <a:pt x="14847" y="18964"/>
                </a:lnTo>
                <a:lnTo>
                  <a:pt x="14941" y="18954"/>
                </a:lnTo>
                <a:lnTo>
                  <a:pt x="15079" y="18875"/>
                </a:lnTo>
                <a:lnTo>
                  <a:pt x="15065" y="18799"/>
                </a:lnTo>
                <a:lnTo>
                  <a:pt x="15173" y="18730"/>
                </a:lnTo>
                <a:lnTo>
                  <a:pt x="15320" y="18651"/>
                </a:lnTo>
                <a:lnTo>
                  <a:pt x="15533" y="18627"/>
                </a:lnTo>
                <a:lnTo>
                  <a:pt x="15609" y="18696"/>
                </a:lnTo>
                <a:lnTo>
                  <a:pt x="15697" y="18723"/>
                </a:lnTo>
                <a:lnTo>
                  <a:pt x="15815" y="18747"/>
                </a:lnTo>
                <a:lnTo>
                  <a:pt x="15976" y="18700"/>
                </a:lnTo>
                <a:lnTo>
                  <a:pt x="16112" y="18658"/>
                </a:lnTo>
                <a:lnTo>
                  <a:pt x="16148" y="18669"/>
                </a:lnTo>
                <a:lnTo>
                  <a:pt x="16254" y="18619"/>
                </a:lnTo>
                <a:lnTo>
                  <a:pt x="16277" y="18580"/>
                </a:lnTo>
                <a:lnTo>
                  <a:pt x="16114" y="18604"/>
                </a:lnTo>
                <a:lnTo>
                  <a:pt x="16165" y="18563"/>
                </a:lnTo>
                <a:lnTo>
                  <a:pt x="16043" y="18594"/>
                </a:lnTo>
                <a:lnTo>
                  <a:pt x="16057" y="18541"/>
                </a:lnTo>
                <a:lnTo>
                  <a:pt x="15963" y="18582"/>
                </a:lnTo>
                <a:lnTo>
                  <a:pt x="15872" y="18503"/>
                </a:lnTo>
                <a:lnTo>
                  <a:pt x="15732" y="18483"/>
                </a:lnTo>
                <a:lnTo>
                  <a:pt x="15702" y="18417"/>
                </a:lnTo>
                <a:lnTo>
                  <a:pt x="15855" y="18350"/>
                </a:lnTo>
                <a:lnTo>
                  <a:pt x="15820" y="18301"/>
                </a:lnTo>
                <a:lnTo>
                  <a:pt x="15547" y="18326"/>
                </a:lnTo>
                <a:lnTo>
                  <a:pt x="15527" y="18264"/>
                </a:lnTo>
                <a:lnTo>
                  <a:pt x="15436" y="18235"/>
                </a:lnTo>
                <a:lnTo>
                  <a:pt x="15321" y="18210"/>
                </a:lnTo>
                <a:close/>
                <a:moveTo>
                  <a:pt x="18161" y="18447"/>
                </a:moveTo>
                <a:lnTo>
                  <a:pt x="18122" y="18454"/>
                </a:lnTo>
                <a:lnTo>
                  <a:pt x="18055" y="18471"/>
                </a:lnTo>
                <a:lnTo>
                  <a:pt x="18028" y="18474"/>
                </a:lnTo>
                <a:lnTo>
                  <a:pt x="17989" y="18483"/>
                </a:lnTo>
                <a:lnTo>
                  <a:pt x="17935" y="18499"/>
                </a:lnTo>
                <a:lnTo>
                  <a:pt x="17882" y="18536"/>
                </a:lnTo>
                <a:lnTo>
                  <a:pt x="17883" y="18555"/>
                </a:lnTo>
                <a:lnTo>
                  <a:pt x="17934" y="18562"/>
                </a:lnTo>
                <a:lnTo>
                  <a:pt x="17988" y="18552"/>
                </a:lnTo>
                <a:lnTo>
                  <a:pt x="18052" y="18528"/>
                </a:lnTo>
                <a:lnTo>
                  <a:pt x="18104" y="18503"/>
                </a:lnTo>
                <a:lnTo>
                  <a:pt x="18161" y="18447"/>
                </a:lnTo>
                <a:close/>
                <a:moveTo>
                  <a:pt x="12604" y="18666"/>
                </a:moveTo>
                <a:lnTo>
                  <a:pt x="12376" y="18696"/>
                </a:lnTo>
                <a:lnTo>
                  <a:pt x="12330" y="18769"/>
                </a:lnTo>
                <a:lnTo>
                  <a:pt x="12458" y="18760"/>
                </a:lnTo>
                <a:lnTo>
                  <a:pt x="12564" y="18740"/>
                </a:lnTo>
                <a:lnTo>
                  <a:pt x="12717" y="18732"/>
                </a:lnTo>
                <a:lnTo>
                  <a:pt x="12872" y="18764"/>
                </a:lnTo>
                <a:lnTo>
                  <a:pt x="12806" y="18678"/>
                </a:lnTo>
                <a:lnTo>
                  <a:pt x="12604" y="18666"/>
                </a:lnTo>
                <a:close/>
                <a:moveTo>
                  <a:pt x="12163" y="18752"/>
                </a:moveTo>
                <a:lnTo>
                  <a:pt x="11975" y="18772"/>
                </a:lnTo>
                <a:lnTo>
                  <a:pt x="12010" y="18823"/>
                </a:lnTo>
                <a:lnTo>
                  <a:pt x="12140" y="18836"/>
                </a:lnTo>
                <a:lnTo>
                  <a:pt x="12209" y="18789"/>
                </a:lnTo>
                <a:lnTo>
                  <a:pt x="12163" y="18752"/>
                </a:lnTo>
                <a:close/>
                <a:moveTo>
                  <a:pt x="17946" y="18802"/>
                </a:moveTo>
                <a:cubicBezTo>
                  <a:pt x="17938" y="18809"/>
                  <a:pt x="17931" y="18817"/>
                  <a:pt x="17924" y="18824"/>
                </a:cubicBezTo>
                <a:lnTo>
                  <a:pt x="17914" y="18824"/>
                </a:lnTo>
                <a:lnTo>
                  <a:pt x="17946" y="18802"/>
                </a:lnTo>
                <a:close/>
                <a:moveTo>
                  <a:pt x="13537" y="18848"/>
                </a:moveTo>
                <a:lnTo>
                  <a:pt x="13497" y="18895"/>
                </a:lnTo>
                <a:lnTo>
                  <a:pt x="13463" y="18944"/>
                </a:lnTo>
                <a:lnTo>
                  <a:pt x="13476" y="19028"/>
                </a:lnTo>
                <a:lnTo>
                  <a:pt x="13574" y="18932"/>
                </a:lnTo>
                <a:lnTo>
                  <a:pt x="13576" y="18876"/>
                </a:lnTo>
                <a:lnTo>
                  <a:pt x="13537" y="18848"/>
                </a:lnTo>
                <a:close/>
                <a:moveTo>
                  <a:pt x="8273" y="18920"/>
                </a:moveTo>
                <a:lnTo>
                  <a:pt x="8154" y="19009"/>
                </a:lnTo>
                <a:lnTo>
                  <a:pt x="8319" y="19048"/>
                </a:lnTo>
                <a:lnTo>
                  <a:pt x="8354" y="19102"/>
                </a:lnTo>
                <a:lnTo>
                  <a:pt x="8687" y="19201"/>
                </a:lnTo>
                <a:lnTo>
                  <a:pt x="8762" y="19198"/>
                </a:lnTo>
                <a:lnTo>
                  <a:pt x="8896" y="19228"/>
                </a:lnTo>
                <a:lnTo>
                  <a:pt x="9110" y="19297"/>
                </a:lnTo>
                <a:lnTo>
                  <a:pt x="9283" y="19336"/>
                </a:lnTo>
                <a:lnTo>
                  <a:pt x="9475" y="19365"/>
                </a:lnTo>
                <a:lnTo>
                  <a:pt x="9642" y="19375"/>
                </a:lnTo>
                <a:lnTo>
                  <a:pt x="9846" y="19435"/>
                </a:lnTo>
                <a:lnTo>
                  <a:pt x="10056" y="19405"/>
                </a:lnTo>
                <a:lnTo>
                  <a:pt x="9827" y="19326"/>
                </a:lnTo>
                <a:lnTo>
                  <a:pt x="9549" y="19282"/>
                </a:lnTo>
                <a:lnTo>
                  <a:pt x="9480" y="19203"/>
                </a:lnTo>
                <a:lnTo>
                  <a:pt x="9137" y="19112"/>
                </a:lnTo>
                <a:lnTo>
                  <a:pt x="9097" y="19154"/>
                </a:lnTo>
                <a:lnTo>
                  <a:pt x="8745" y="19097"/>
                </a:lnTo>
                <a:lnTo>
                  <a:pt x="8719" y="19053"/>
                </a:lnTo>
                <a:lnTo>
                  <a:pt x="8642" y="19033"/>
                </a:lnTo>
                <a:lnTo>
                  <a:pt x="8494" y="18964"/>
                </a:lnTo>
                <a:lnTo>
                  <a:pt x="8273" y="18920"/>
                </a:lnTo>
                <a:close/>
                <a:moveTo>
                  <a:pt x="17420" y="19141"/>
                </a:moveTo>
                <a:lnTo>
                  <a:pt x="17378" y="19161"/>
                </a:lnTo>
                <a:lnTo>
                  <a:pt x="17301" y="19211"/>
                </a:lnTo>
                <a:lnTo>
                  <a:pt x="17171" y="19296"/>
                </a:lnTo>
                <a:lnTo>
                  <a:pt x="17089" y="19353"/>
                </a:lnTo>
                <a:lnTo>
                  <a:pt x="17069" y="19344"/>
                </a:lnTo>
                <a:lnTo>
                  <a:pt x="17005" y="19403"/>
                </a:lnTo>
                <a:lnTo>
                  <a:pt x="16894" y="19482"/>
                </a:lnTo>
                <a:lnTo>
                  <a:pt x="16804" y="19526"/>
                </a:lnTo>
                <a:lnTo>
                  <a:pt x="16653" y="19600"/>
                </a:lnTo>
                <a:lnTo>
                  <a:pt x="16540" y="19671"/>
                </a:lnTo>
                <a:lnTo>
                  <a:pt x="16469" y="19713"/>
                </a:lnTo>
                <a:lnTo>
                  <a:pt x="16392" y="19777"/>
                </a:lnTo>
                <a:lnTo>
                  <a:pt x="16370" y="19811"/>
                </a:lnTo>
                <a:lnTo>
                  <a:pt x="16281" y="19883"/>
                </a:lnTo>
                <a:lnTo>
                  <a:pt x="16301" y="19885"/>
                </a:lnTo>
                <a:lnTo>
                  <a:pt x="16422" y="19827"/>
                </a:lnTo>
                <a:lnTo>
                  <a:pt x="16633" y="19708"/>
                </a:lnTo>
                <a:lnTo>
                  <a:pt x="16708" y="19654"/>
                </a:lnTo>
                <a:lnTo>
                  <a:pt x="16809" y="19588"/>
                </a:lnTo>
                <a:lnTo>
                  <a:pt x="16936" y="19504"/>
                </a:lnTo>
                <a:lnTo>
                  <a:pt x="17040" y="19439"/>
                </a:lnTo>
                <a:lnTo>
                  <a:pt x="17151" y="19373"/>
                </a:lnTo>
                <a:lnTo>
                  <a:pt x="17210" y="19333"/>
                </a:lnTo>
                <a:lnTo>
                  <a:pt x="17277" y="19294"/>
                </a:lnTo>
                <a:lnTo>
                  <a:pt x="17383" y="19216"/>
                </a:lnTo>
                <a:lnTo>
                  <a:pt x="17360" y="19220"/>
                </a:lnTo>
                <a:lnTo>
                  <a:pt x="17338" y="19220"/>
                </a:lnTo>
                <a:lnTo>
                  <a:pt x="17439" y="19144"/>
                </a:lnTo>
                <a:lnTo>
                  <a:pt x="17420" y="19141"/>
                </a:lnTo>
                <a:close/>
                <a:moveTo>
                  <a:pt x="12143" y="19361"/>
                </a:moveTo>
                <a:lnTo>
                  <a:pt x="12086" y="19380"/>
                </a:lnTo>
                <a:lnTo>
                  <a:pt x="11956" y="19393"/>
                </a:lnTo>
                <a:lnTo>
                  <a:pt x="11797" y="19429"/>
                </a:lnTo>
                <a:lnTo>
                  <a:pt x="11775" y="19455"/>
                </a:lnTo>
                <a:lnTo>
                  <a:pt x="11591" y="19509"/>
                </a:lnTo>
                <a:lnTo>
                  <a:pt x="11510" y="19580"/>
                </a:lnTo>
                <a:lnTo>
                  <a:pt x="11494" y="19617"/>
                </a:lnTo>
                <a:lnTo>
                  <a:pt x="11515" y="19629"/>
                </a:lnTo>
                <a:lnTo>
                  <a:pt x="11674" y="19597"/>
                </a:lnTo>
                <a:lnTo>
                  <a:pt x="11795" y="19509"/>
                </a:lnTo>
                <a:lnTo>
                  <a:pt x="11951" y="19467"/>
                </a:lnTo>
                <a:lnTo>
                  <a:pt x="12145" y="19405"/>
                </a:lnTo>
                <a:lnTo>
                  <a:pt x="12214" y="19368"/>
                </a:lnTo>
                <a:lnTo>
                  <a:pt x="12143" y="19361"/>
                </a:lnTo>
                <a:close/>
                <a:moveTo>
                  <a:pt x="11394" y="19386"/>
                </a:moveTo>
                <a:lnTo>
                  <a:pt x="11226" y="19432"/>
                </a:lnTo>
                <a:lnTo>
                  <a:pt x="11103" y="19444"/>
                </a:lnTo>
                <a:lnTo>
                  <a:pt x="10987" y="19412"/>
                </a:lnTo>
                <a:lnTo>
                  <a:pt x="10839" y="19435"/>
                </a:lnTo>
                <a:lnTo>
                  <a:pt x="10840" y="19476"/>
                </a:lnTo>
                <a:lnTo>
                  <a:pt x="11086" y="19487"/>
                </a:lnTo>
                <a:lnTo>
                  <a:pt x="11366" y="19449"/>
                </a:lnTo>
                <a:lnTo>
                  <a:pt x="11394" y="19386"/>
                </a:lnTo>
                <a:close/>
                <a:moveTo>
                  <a:pt x="10463" y="19392"/>
                </a:moveTo>
                <a:lnTo>
                  <a:pt x="10415" y="19429"/>
                </a:lnTo>
                <a:lnTo>
                  <a:pt x="10312" y="19427"/>
                </a:lnTo>
                <a:lnTo>
                  <a:pt x="10250" y="19487"/>
                </a:lnTo>
                <a:lnTo>
                  <a:pt x="10349" y="19493"/>
                </a:lnTo>
                <a:lnTo>
                  <a:pt x="10477" y="19481"/>
                </a:lnTo>
                <a:lnTo>
                  <a:pt x="10692" y="19464"/>
                </a:lnTo>
                <a:lnTo>
                  <a:pt x="10645" y="19415"/>
                </a:lnTo>
                <a:lnTo>
                  <a:pt x="10531" y="19422"/>
                </a:lnTo>
                <a:lnTo>
                  <a:pt x="10463" y="19392"/>
                </a:lnTo>
                <a:close/>
                <a:moveTo>
                  <a:pt x="10835" y="19536"/>
                </a:moveTo>
                <a:lnTo>
                  <a:pt x="10662" y="19556"/>
                </a:lnTo>
                <a:lnTo>
                  <a:pt x="10908" y="19632"/>
                </a:lnTo>
                <a:lnTo>
                  <a:pt x="10987" y="19629"/>
                </a:lnTo>
                <a:lnTo>
                  <a:pt x="10997" y="19600"/>
                </a:lnTo>
                <a:lnTo>
                  <a:pt x="10933" y="19568"/>
                </a:lnTo>
                <a:lnTo>
                  <a:pt x="10835" y="19536"/>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63" name="one"/>
          <p:cNvSpPr txBox="1"/>
          <p:nvPr/>
        </p:nvSpPr>
        <p:spPr>
          <a:xfrm>
            <a:off x="3560138" y="12065437"/>
            <a:ext cx="87815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one</a:t>
            </a:r>
          </a:p>
        </p:txBody>
      </p:sp>
      <p:sp>
        <p:nvSpPr>
          <p:cNvPr id="464" name="Equation"/>
          <p:cNvSpPr txBox="1"/>
          <p:nvPr/>
        </p:nvSpPr>
        <p:spPr>
          <a:xfrm>
            <a:off x="3623679" y="11470997"/>
            <a:ext cx="685626" cy="4827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0</m:t>
                      </m:r>
                    </m:sup>
                  </m:sSup>
                </m:oMath>
              </m:oMathPara>
            </a14:m>
            <a:endParaRPr sz="4400"/>
          </a:p>
        </p:txBody>
      </p:sp>
      <p:sp>
        <p:nvSpPr>
          <p:cNvPr id="465" name="All Scales Matter for Cities…"/>
          <p:cNvSpPr txBox="1"/>
          <p:nvPr/>
        </p:nvSpPr>
        <p:spPr>
          <a:xfrm>
            <a:off x="10155794" y="12355780"/>
            <a:ext cx="10677513" cy="14065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300">
                <a:solidFill>
                  <a:srgbClr val="FFFFFF"/>
                </a:solidFill>
              </a:defRPr>
            </a:pPr>
            <a:r>
              <a:t>All Scales Matter for Cities</a:t>
            </a:r>
          </a:p>
          <a:p>
            <a:pPr>
              <a:defRPr b="1" sz="4300">
                <a:solidFill>
                  <a:srgbClr val="FFFFFF"/>
                </a:solidFill>
              </a:defRPr>
            </a:pPr>
            <a:r>
              <a:t>but different problems at different scales</a:t>
            </a:r>
          </a:p>
        </p:txBody>
      </p:sp>
      <p:sp>
        <p:nvSpPr>
          <p:cNvPr id="466" name="Ch 1"/>
          <p:cNvSpPr txBox="1"/>
          <p:nvPr/>
        </p:nvSpPr>
        <p:spPr>
          <a:xfrm>
            <a:off x="640638" y="12973660"/>
            <a:ext cx="1544829"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 1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4" name="Jane_Jacobs.jpg" descr="Jane_Jacobs.jpg"/>
          <p:cNvPicPr>
            <a:picLocks noChangeAspect="1"/>
          </p:cNvPicPr>
          <p:nvPr/>
        </p:nvPicPr>
        <p:blipFill>
          <a:blip r:embed="rId3">
            <a:extLst/>
          </a:blip>
          <a:stretch>
            <a:fillRect/>
          </a:stretch>
        </p:blipFill>
        <p:spPr>
          <a:xfrm>
            <a:off x="1959967" y="-56158"/>
            <a:ext cx="20463952" cy="13828248"/>
          </a:xfrm>
          <a:prstGeom prst="rect">
            <a:avLst/>
          </a:prstGeom>
          <a:ln w="12700">
            <a:miter lim="400000"/>
          </a:ln>
        </p:spPr>
      </p:pic>
      <p:sp>
        <p:nvSpPr>
          <p:cNvPr id="185" name="[ Real cities present ] situations in which  several dozen quantities…"/>
          <p:cNvSpPr txBox="1"/>
          <p:nvPr/>
        </p:nvSpPr>
        <p:spPr>
          <a:xfrm>
            <a:off x="3539013" y="323959"/>
            <a:ext cx="9322809" cy="4828048"/>
          </a:xfrm>
          <a:prstGeom prst="rect">
            <a:avLst/>
          </a:prstGeom>
          <a:solidFill>
            <a:srgbClr val="53585F">
              <a:alpha val="95449"/>
            </a:srgbClr>
          </a:solidFill>
          <a:ln w="12700">
            <a:miter lim="400000"/>
          </a:ln>
          <a:extLst>
            <a:ext uri="{C572A759-6A51-4108-AA02-DFA0A04FC94B}">
              <ma14:wrappingTextBoxFlag xmlns:ma14="http://schemas.microsoft.com/office/mac/drawingml/2011/main" val="1"/>
            </a:ext>
          </a:extLst>
        </p:spPr>
        <p:txBody>
          <a:bodyPr lIns="53578" tIns="53578" rIns="53578" bIns="53578">
            <a:spAutoFit/>
          </a:bodyPr>
          <a:lstStyle/>
          <a:p>
            <a:pPr algn="l" defTabSz="910828">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r>
              <a:rPr sz="4600">
                <a:solidFill>
                  <a:srgbClr val="FFFFFF"/>
                </a:solidFill>
              </a:rPr>
              <a:t>[ </a:t>
            </a:r>
            <a:r>
              <a:rPr b="1" sz="4600">
                <a:solidFill>
                  <a:srgbClr val="F5D328"/>
                </a:solidFill>
                <a:uFill>
                  <a:solidFill>
                    <a:srgbClr val="FF2600"/>
                  </a:solidFill>
                </a:uFill>
                <a:latin typeface="+mn-lt"/>
                <a:ea typeface="+mn-ea"/>
                <a:cs typeface="+mn-cs"/>
                <a:sym typeface="Helvetica Neue"/>
              </a:rPr>
              <a:t>Real cities</a:t>
            </a:r>
            <a:r>
              <a:rPr sz="4600">
                <a:solidFill>
                  <a:srgbClr val="FFFFFF"/>
                </a:solidFill>
              </a:rPr>
              <a:t> present ] situations in which  several dozen quantities </a:t>
            </a:r>
            <a:endParaRPr sz="4600">
              <a:solidFill>
                <a:srgbClr val="FFFFFF"/>
              </a:solidFill>
            </a:endParaRPr>
          </a:p>
          <a:p>
            <a:pPr algn="l" defTabSz="910828">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r>
              <a:rPr sz="4600">
                <a:solidFill>
                  <a:srgbClr val="FFFFFF"/>
                </a:solidFill>
              </a:rPr>
              <a:t>are all varying simultaneously </a:t>
            </a:r>
            <a:endParaRPr sz="4600">
              <a:solidFill>
                <a:srgbClr val="FFFFFF"/>
              </a:solidFill>
            </a:endParaRPr>
          </a:p>
          <a:p>
            <a:pPr algn="l" defTabSz="910828">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r>
              <a:rPr sz="4600">
                <a:solidFill>
                  <a:srgbClr val="FFFFFF"/>
                </a:solidFill>
              </a:rPr>
              <a:t>and in subtly connected ways</a:t>
            </a:r>
            <a:endParaRPr>
              <a:solidFill>
                <a:srgbClr val="FFFFFF"/>
              </a:solidFill>
            </a:endParaRPr>
          </a:p>
          <a:p>
            <a:pPr algn="l" defTabSz="910828">
              <a:buClr>
                <a:srgbClr val="000000"/>
              </a:buClr>
              <a:buFont typeface="Optima"/>
              <a:defRPr sz="4600">
                <a:solidFill>
                  <a:srgbClr val="000000"/>
                </a:solidFill>
                <a:uFill>
                  <a:solidFill>
                    <a:srgbClr val="000000"/>
                  </a:solidFill>
                </a:uFill>
                <a:latin typeface="Optima"/>
                <a:ea typeface="Optima"/>
                <a:cs typeface="Optima"/>
                <a:sym typeface="Optima"/>
              </a:defRPr>
            </a:pPr>
            <a:endParaRPr>
              <a:solidFill>
                <a:srgbClr val="FFFFFF"/>
              </a:solidFill>
            </a:endParaRPr>
          </a:p>
          <a:p>
            <a:pPr algn="l" defTabSz="910828">
              <a:buClr>
                <a:srgbClr val="000000"/>
              </a:buClr>
              <a:buFont typeface="Optima"/>
              <a:defRPr b="1" sz="3600">
                <a:solidFill>
                  <a:srgbClr val="FF2600"/>
                </a:solidFill>
                <a:uFill>
                  <a:solidFill>
                    <a:srgbClr val="5E5E5E"/>
                  </a:solidFill>
                </a:uFill>
              </a:defRPr>
            </a:pPr>
            <a:r>
              <a:rPr>
                <a:solidFill>
                  <a:srgbClr val="FFFFFF"/>
                </a:solidFill>
              </a:rPr>
              <a:t>Jane Jacobs</a:t>
            </a:r>
            <a:endParaRPr sz="2200">
              <a:solidFill>
                <a:srgbClr val="FFFFFF"/>
              </a:solidFill>
            </a:endParaRPr>
          </a:p>
          <a:p>
            <a:pPr algn="l" defTabSz="910828">
              <a:buClr>
                <a:srgbClr val="000000"/>
              </a:buClr>
              <a:buFont typeface="Optima"/>
              <a:defRPr sz="3000">
                <a:uFill>
                  <a:solidFill>
                    <a:srgbClr val="5E5E5E"/>
                  </a:solidFill>
                </a:uFill>
                <a:latin typeface="Helvetica Neue Light"/>
                <a:ea typeface="Helvetica Neue Light"/>
                <a:cs typeface="Helvetica Neue Light"/>
                <a:sym typeface="Helvetica Neue Light"/>
              </a:defRPr>
            </a:pPr>
            <a:r>
              <a:rPr>
                <a:solidFill>
                  <a:srgbClr val="FFFFFF"/>
                </a:solidFill>
              </a:rPr>
              <a:t>The death and life of great American cities, 1961</a:t>
            </a:r>
            <a:r>
              <a:rPr sz="4400">
                <a:solidFill>
                  <a:srgbClr val="FFFFFF"/>
                </a:solidFill>
              </a:rPr>
              <a:t> </a:t>
            </a:r>
          </a:p>
        </p:txBody>
      </p:sp>
      <p:sp>
        <p:nvSpPr>
          <p:cNvPr id="186" name="Your reading materials"/>
          <p:cNvSpPr txBox="1"/>
          <p:nvPr/>
        </p:nvSpPr>
        <p:spPr>
          <a:xfrm>
            <a:off x="19664425" y="11924844"/>
            <a:ext cx="4308349"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Your reading materials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creen Shot 2018-10-02 at 9.25.27 AM.png" descr="Screen Shot 2018-10-02 at 9.25.27 AM.png"/>
          <p:cNvPicPr>
            <a:picLocks noChangeAspect="1"/>
          </p:cNvPicPr>
          <p:nvPr/>
        </p:nvPicPr>
        <p:blipFill>
          <a:blip r:embed="rId2">
            <a:extLst/>
          </a:blip>
          <a:stretch>
            <a:fillRect/>
          </a:stretch>
        </p:blipFill>
        <p:spPr>
          <a:xfrm>
            <a:off x="3048000" y="-65500"/>
            <a:ext cx="18288000" cy="2385392"/>
          </a:xfrm>
          <a:prstGeom prst="rect">
            <a:avLst/>
          </a:prstGeom>
          <a:ln w="12700">
            <a:miter lim="400000"/>
          </a:ln>
        </p:spPr>
      </p:pic>
      <p:pic>
        <p:nvPicPr>
          <p:cNvPr id="191" name="Screen Shot 2018-10-02 at 9.24.25 AM.jpg" descr="Screen Shot 2018-10-02 at 9.24.25 AM.jpg"/>
          <p:cNvPicPr>
            <a:picLocks noChangeAspect="1"/>
          </p:cNvPicPr>
          <p:nvPr/>
        </p:nvPicPr>
        <p:blipFill>
          <a:blip r:embed="rId3">
            <a:extLst/>
          </a:blip>
          <a:stretch>
            <a:fillRect/>
          </a:stretch>
        </p:blipFill>
        <p:spPr>
          <a:xfrm>
            <a:off x="6585224" y="1855851"/>
            <a:ext cx="11213553" cy="11498643"/>
          </a:xfrm>
          <a:prstGeom prst="rect">
            <a:avLst/>
          </a:prstGeom>
          <a:ln w="12700">
            <a:miter lim="400000"/>
          </a:ln>
        </p:spPr>
      </p:pic>
      <p:pic>
        <p:nvPicPr>
          <p:cNvPr id="192" name="Line Line" descr="Line Line"/>
          <p:cNvPicPr>
            <a:picLocks noChangeAspect="0"/>
          </p:cNvPicPr>
          <p:nvPr/>
        </p:nvPicPr>
        <p:blipFill>
          <a:blip r:embed="rId4">
            <a:extLst/>
          </a:blip>
          <a:stretch>
            <a:fillRect/>
          </a:stretch>
        </p:blipFill>
        <p:spPr>
          <a:xfrm>
            <a:off x="7050087" y="10907315"/>
            <a:ext cx="8003293" cy="139701"/>
          </a:xfrm>
          <a:prstGeom prst="rect">
            <a:avLst/>
          </a:prstGeom>
        </p:spPr>
      </p:pic>
      <p:sp>
        <p:nvSpPr>
          <p:cNvPr id="194" name="Jane Jacobs early breakthrough essay"/>
          <p:cNvSpPr txBox="1"/>
          <p:nvPr/>
        </p:nvSpPr>
        <p:spPr>
          <a:xfrm>
            <a:off x="16327897" y="4664473"/>
            <a:ext cx="733562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Jane Jacobs early breakthrough essay</a:t>
            </a:r>
          </a:p>
        </p:txBody>
      </p:sp>
      <p:sp>
        <p:nvSpPr>
          <p:cNvPr id="195" name="think of cities for people, not just industrial infrastructure"/>
          <p:cNvSpPr txBox="1"/>
          <p:nvPr/>
        </p:nvSpPr>
        <p:spPr>
          <a:xfrm>
            <a:off x="16260536" y="5399522"/>
            <a:ext cx="77751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think of cities for people, not just industrial infrastructure</a:t>
            </a:r>
          </a:p>
        </p:txBody>
      </p:sp>
      <p:sp>
        <p:nvSpPr>
          <p:cNvPr id="196" name="https://fortune.com/2011/09/18/downtown-is-for-people-fortune-classic-1958/"/>
          <p:cNvSpPr txBox="1"/>
          <p:nvPr/>
        </p:nvSpPr>
        <p:spPr>
          <a:xfrm>
            <a:off x="13485876" y="13256717"/>
            <a:ext cx="1082344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https://fortune.com/2011/09/18/downtown-is-for-people-fortune-classic-1958/</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8" name="Image" descr="Image"/>
          <p:cNvPicPr>
            <a:picLocks noChangeAspect="1"/>
          </p:cNvPicPr>
          <p:nvPr/>
        </p:nvPicPr>
        <p:blipFill>
          <a:blip r:embed="rId2">
            <a:extLst/>
          </a:blip>
          <a:stretch>
            <a:fillRect/>
          </a:stretch>
        </p:blipFill>
        <p:spPr>
          <a:xfrm>
            <a:off x="3823766" y="0"/>
            <a:ext cx="16736468" cy="13716000"/>
          </a:xfrm>
          <a:prstGeom prst="rect">
            <a:avLst/>
          </a:prstGeom>
          <a:ln w="12700">
            <a:miter lim="400000"/>
          </a:ln>
        </p:spPr>
      </p:pic>
      <p:sp>
        <p:nvSpPr>
          <p:cNvPr id="199" name="Jane Jacobs observed how people use urban built spaces and what makes them successful or failures"/>
          <p:cNvSpPr txBox="1"/>
          <p:nvPr/>
        </p:nvSpPr>
        <p:spPr>
          <a:xfrm>
            <a:off x="741038" y="12360634"/>
            <a:ext cx="1936587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Jane Jacobs </a:t>
            </a:r>
            <a:r>
              <a:rPr i="1">
                <a:latin typeface="+mn-lt"/>
                <a:ea typeface="+mn-ea"/>
                <a:cs typeface="+mn-cs"/>
                <a:sym typeface="Helvetica Neue"/>
              </a:rPr>
              <a:t>observed</a:t>
            </a:r>
            <a:r>
              <a:t> how people use urban built spaces and what makes them successful or failures</a:t>
            </a:r>
          </a:p>
        </p:txBody>
      </p:sp>
      <p:sp>
        <p:nvSpPr>
          <p:cNvPr id="200" name="Jane Jacobs, The death and life of great American cities, 1961"/>
          <p:cNvSpPr txBox="1"/>
          <p:nvPr/>
        </p:nvSpPr>
        <p:spPr>
          <a:xfrm>
            <a:off x="3826624" y="1754"/>
            <a:ext cx="10504450" cy="7584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910828">
              <a:buClr>
                <a:srgbClr val="000000"/>
              </a:buClr>
              <a:buFont typeface="Optima"/>
              <a:defRPr sz="3000">
                <a:uFill>
                  <a:solidFill>
                    <a:srgbClr val="5E5E5E"/>
                  </a:solidFill>
                </a:uFill>
                <a:latin typeface="Helvetica Neue Light"/>
                <a:ea typeface="Helvetica Neue Light"/>
                <a:cs typeface="Helvetica Neue Light"/>
                <a:sym typeface="Helvetica Neue Light"/>
              </a:defRPr>
            </a:pPr>
            <a:r>
              <a:rPr>
                <a:solidFill>
                  <a:srgbClr val="FFFFFF"/>
                </a:solidFill>
              </a:rPr>
              <a:t>Jane Jacobs, The death and life of great American cities, 1961</a:t>
            </a:r>
            <a:r>
              <a:rPr sz="4400">
                <a:solidFill>
                  <a:srgbClr val="FFFFFF"/>
                </a:solidFill>
              </a:rP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2" name="Image" descr="Image"/>
          <p:cNvPicPr>
            <a:picLocks noChangeAspect="1"/>
          </p:cNvPicPr>
          <p:nvPr/>
        </p:nvPicPr>
        <p:blipFill>
          <a:blip r:embed="rId2">
            <a:extLst/>
          </a:blip>
          <a:stretch>
            <a:fillRect/>
          </a:stretch>
        </p:blipFill>
        <p:spPr>
          <a:xfrm>
            <a:off x="4959131" y="907555"/>
            <a:ext cx="14465737" cy="11900890"/>
          </a:xfrm>
          <a:prstGeom prst="rect">
            <a:avLst/>
          </a:prstGeom>
          <a:ln w="12700">
            <a:miter lim="400000"/>
          </a:ln>
        </p:spPr>
      </p:pic>
      <p:sp>
        <p:nvSpPr>
          <p:cNvPr id="203" name="Le Corbusier: Ville Radieuse 1924-33"/>
          <p:cNvSpPr/>
          <p:nvPr/>
        </p:nvSpPr>
        <p:spPr>
          <a:xfrm>
            <a:off x="14882653" y="12803550"/>
            <a:ext cx="6157037" cy="574676"/>
          </a:xfrm>
          <a:prstGeom prst="rect">
            <a:avLst/>
          </a:prstGeom>
          <a:solidFill>
            <a:srgbClr val="53585F"/>
          </a:solid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Light"/>
                <a:ea typeface="Helvetica Light"/>
                <a:cs typeface="Helvetica Light"/>
                <a:sym typeface="Helvetica Light"/>
              </a:defRPr>
            </a:lvl1pPr>
          </a:lstStyle>
          <a:p>
            <a:pPr/>
            <a:r>
              <a:t>Le Corbusier: Ville Radieuse 1924-33 </a:t>
            </a:r>
          </a:p>
        </p:txBody>
      </p:sp>
      <p:sp>
        <p:nvSpPr>
          <p:cNvPr id="204" name="Industrial Utopia"/>
          <p:cNvSpPr txBox="1"/>
          <p:nvPr/>
        </p:nvSpPr>
        <p:spPr>
          <a:xfrm>
            <a:off x="18572773" y="887661"/>
            <a:ext cx="3208224"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Industrial Utopia</a:t>
            </a:r>
          </a:p>
        </p:txBody>
      </p:sp>
      <p:sp>
        <p:nvSpPr>
          <p:cNvPr id="205" name="population density in the wrong places…"/>
          <p:cNvSpPr txBox="1"/>
          <p:nvPr/>
        </p:nvSpPr>
        <p:spPr>
          <a:xfrm>
            <a:off x="17581546" y="1548506"/>
            <a:ext cx="6811366" cy="11979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population density in the wrong places</a:t>
            </a:r>
          </a:p>
          <a:p>
            <a:pPr/>
            <a:r>
              <a:t>public spaces given to cars</a:t>
            </a:r>
          </a:p>
          <a:p>
            <a:pPr/>
            <a:r>
              <a:t>uniformity and drabness in the name of efficiency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7" name="Cross_Lower_Manhattan_Expressway.jpg" descr="Cross_Lower_Manhattan_Expressway.jpg"/>
          <p:cNvPicPr>
            <a:picLocks noChangeAspect="1"/>
          </p:cNvPicPr>
          <p:nvPr/>
        </p:nvPicPr>
        <p:blipFill>
          <a:blip r:embed="rId2">
            <a:extLst/>
          </a:blip>
          <a:stretch>
            <a:fillRect/>
          </a:stretch>
        </p:blipFill>
        <p:spPr>
          <a:xfrm>
            <a:off x="3619500" y="0"/>
            <a:ext cx="17145000" cy="13716000"/>
          </a:xfrm>
          <a:prstGeom prst="rect">
            <a:avLst/>
          </a:prstGeom>
          <a:ln w="12700">
            <a:miter lim="400000"/>
          </a:ln>
        </p:spPr>
      </p:pic>
      <p:sp>
        <p:nvSpPr>
          <p:cNvPr id="208" name="To fight modernist planning based mainly on the expansion of industrial infrastructure (highways and traffic flows)…"/>
          <p:cNvSpPr txBox="1"/>
          <p:nvPr/>
        </p:nvSpPr>
        <p:spPr>
          <a:xfrm>
            <a:off x="746804" y="12407655"/>
            <a:ext cx="21466151" cy="10804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200">
                <a:solidFill>
                  <a:srgbClr val="FFFFFF"/>
                </a:solidFill>
                <a:latin typeface="Helvetica Neue Medium"/>
                <a:ea typeface="Helvetica Neue Medium"/>
                <a:cs typeface="Helvetica Neue Medium"/>
                <a:sym typeface="Helvetica Neue Medium"/>
              </a:defRPr>
            </a:pPr>
            <a:r>
              <a:t>To fight modernist planning based mainly on the expansion of industrial infrastructure (highways and traffic flows) </a:t>
            </a:r>
          </a:p>
          <a:p>
            <a:pPr algn="l" defTabSz="825500">
              <a:defRPr sz="3200">
                <a:solidFill>
                  <a:srgbClr val="FFFFFF"/>
                </a:solidFill>
                <a:latin typeface="Helvetica Neue Medium"/>
                <a:ea typeface="Helvetica Neue Medium"/>
                <a:cs typeface="Helvetica Neue Medium"/>
                <a:sym typeface="Helvetica Neue Medium"/>
              </a:defRPr>
            </a:pPr>
            <a:r>
              <a:t>                                  Jane Jacobs proposed not just activism; she proposed a new theory of cities (Ch 9)</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Cities are not “heaps of problems”, they are the solutions"/>
          <p:cNvSpPr txBox="1"/>
          <p:nvPr/>
        </p:nvSpPr>
        <p:spPr>
          <a:xfrm>
            <a:off x="3167449" y="8920103"/>
            <a:ext cx="1133848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Cities are not “heaps of problems”, they are the solutions </a:t>
            </a:r>
          </a:p>
        </p:txBody>
      </p:sp>
      <p:sp>
        <p:nvSpPr>
          <p:cNvPr id="211" name="Jacobs’ Criticism of Urban Planning and Policy"/>
          <p:cNvSpPr txBox="1"/>
          <p:nvPr/>
        </p:nvSpPr>
        <p:spPr>
          <a:xfrm>
            <a:off x="3269395" y="936962"/>
            <a:ext cx="923699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Jacobs’ Criticism of Urban Planning and Policy</a:t>
            </a:r>
          </a:p>
        </p:txBody>
      </p:sp>
      <p:sp>
        <p:nvSpPr>
          <p:cNvPr id="212" name="Too Simple…"/>
          <p:cNvSpPr txBox="1"/>
          <p:nvPr/>
        </p:nvSpPr>
        <p:spPr>
          <a:xfrm>
            <a:off x="4446460" y="2103570"/>
            <a:ext cx="9240241" cy="15792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200">
                <a:solidFill>
                  <a:srgbClr val="000000"/>
                </a:solidFill>
              </a:defRPr>
            </a:pPr>
            <a:r>
              <a:t>Too Simple</a:t>
            </a:r>
          </a:p>
          <a:p>
            <a:pPr algn="l" defTabSz="821531">
              <a:defRPr sz="3200">
                <a:solidFill>
                  <a:srgbClr val="000000"/>
                </a:solidFill>
              </a:defRPr>
            </a:pPr>
            <a:r>
              <a:t>Too Statistical (“bird’s eye view”, averages)</a:t>
            </a:r>
          </a:p>
          <a:p>
            <a:pPr algn="l" defTabSz="821531">
              <a:defRPr sz="3200">
                <a:solidFill>
                  <a:srgbClr val="000000"/>
                </a:solidFill>
              </a:defRPr>
            </a:pPr>
            <a:r>
              <a:t>Too Sentimental (especially in dealing with Nature)</a:t>
            </a:r>
          </a:p>
        </p:txBody>
      </p:sp>
      <p:sp>
        <p:nvSpPr>
          <p:cNvPr id="213" name="The wrong way of thinking to help create good cities"/>
          <p:cNvSpPr txBox="1"/>
          <p:nvPr/>
        </p:nvSpPr>
        <p:spPr>
          <a:xfrm>
            <a:off x="6982193" y="4167387"/>
            <a:ext cx="1041961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The wrong way of thinking to help create good cities </a:t>
            </a:r>
          </a:p>
        </p:txBody>
      </p:sp>
      <p:sp>
        <p:nvSpPr>
          <p:cNvPr id="214" name="“Big cities have difficulties in abundance because they have people in abundance.”…"/>
          <p:cNvSpPr txBox="1"/>
          <p:nvPr/>
        </p:nvSpPr>
        <p:spPr>
          <a:xfrm>
            <a:off x="3808386" y="9862587"/>
            <a:ext cx="16127993" cy="30901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821531">
              <a:defRPr sz="2800">
                <a:solidFill>
                  <a:srgbClr val="000000"/>
                </a:solidFill>
              </a:defRPr>
            </a:pPr>
            <a:r>
              <a:t>“Big cities have difficulties in abundance because they have people in abundance.”</a:t>
            </a:r>
          </a:p>
          <a:p>
            <a:pPr algn="just" defTabSz="821531">
              <a:defRPr sz="2600">
                <a:solidFill>
                  <a:srgbClr val="000000"/>
                </a:solidFill>
              </a:defRPr>
            </a:pPr>
          </a:p>
          <a:p>
            <a:pPr algn="just" defTabSz="821531">
              <a:defRPr sz="2600">
                <a:solidFill>
                  <a:srgbClr val="000000"/>
                </a:solidFill>
              </a:defRPr>
            </a:pPr>
            <a:r>
              <a:t>Vital cities have marvelous innate abilities for understanding, contriving and inventing what is required to combat their difficulties. </a:t>
            </a:r>
          </a:p>
          <a:p>
            <a:pPr algn="just" defTabSz="821531">
              <a:defRPr sz="2600">
                <a:solidFill>
                  <a:srgbClr val="000000"/>
                </a:solidFill>
              </a:defRPr>
            </a:pPr>
          </a:p>
          <a:p>
            <a:pPr algn="just" defTabSz="821531">
              <a:defRPr b="1" sz="3200">
                <a:solidFill>
                  <a:srgbClr val="000000"/>
                </a:solidFill>
              </a:defRPr>
            </a:pPr>
            <a:r>
              <a:rPr b="0" sz="2600"/>
              <a:t>The surplus wealth, the productivity, the close-grained juxtaposition of talents that permit society to support advances […] are themselves products of our organization into cities, and especially into big dense cities.    </a:t>
            </a:r>
            <a:r>
              <a:rPr b="0"/>
              <a:t> </a:t>
            </a:r>
            <a:r>
              <a:t>  </a:t>
            </a:r>
          </a:p>
        </p:txBody>
      </p:sp>
      <p:sp>
        <p:nvSpPr>
          <p:cNvPr id="215" name="Cities are natural"/>
          <p:cNvSpPr txBox="1"/>
          <p:nvPr/>
        </p:nvSpPr>
        <p:spPr>
          <a:xfrm>
            <a:off x="3383611" y="5781427"/>
            <a:ext cx="345879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Cities are natural</a:t>
            </a:r>
          </a:p>
        </p:txBody>
      </p:sp>
      <p:sp>
        <p:nvSpPr>
          <p:cNvPr id="216" name="The cities of human beings are as natural, being a product of one form of nature, as are the colonies of prairie dogs or the beds of oysters."/>
          <p:cNvSpPr txBox="1"/>
          <p:nvPr/>
        </p:nvSpPr>
        <p:spPr>
          <a:xfrm>
            <a:off x="4590335" y="6850337"/>
            <a:ext cx="14238924" cy="9965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2800">
                <a:solidFill>
                  <a:srgbClr val="000000"/>
                </a:solidFill>
              </a:defRPr>
            </a:lvl1pPr>
          </a:lstStyle>
          <a:p>
            <a:pPr/>
            <a:r>
              <a:t>The cities of human beings are as natural, being a product of one form of nature, as are the colonies of prairie dogs or the beds of oysters.   </a:t>
            </a:r>
          </a:p>
        </p:txBody>
      </p:sp>
      <p:sp>
        <p:nvSpPr>
          <p:cNvPr id="217" name="The death and life of great American cities, 1961"/>
          <p:cNvSpPr txBox="1"/>
          <p:nvPr/>
        </p:nvSpPr>
        <p:spPr>
          <a:xfrm>
            <a:off x="16331177" y="1019626"/>
            <a:ext cx="6902502" cy="461060"/>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a:solidFill>
                  <a:srgbClr val="FFFFFF"/>
                </a:solidFill>
                <a:latin typeface="Helvetica Neue Medium"/>
                <a:ea typeface="Helvetica Neue Medium"/>
                <a:cs typeface="Helvetica Neue Medium"/>
                <a:sym typeface="Helvetica Neue Medium"/>
              </a:defRPr>
            </a:lvl1pPr>
          </a:lstStyle>
          <a:p>
            <a:pPr/>
            <a:r>
              <a:t>The death and life of great American cities, 1961</a:t>
            </a:r>
          </a:p>
        </p:txBody>
      </p:sp>
      <p:sp>
        <p:nvSpPr>
          <p:cNvPr id="218" name="Reading: Chapter 22 “The Kind of Problem a City is”"/>
          <p:cNvSpPr txBox="1"/>
          <p:nvPr/>
        </p:nvSpPr>
        <p:spPr>
          <a:xfrm>
            <a:off x="16768862" y="1649457"/>
            <a:ext cx="72393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lumOff val="-29866"/>
                  </a:schemeClr>
                </a:solidFill>
              </a:defRPr>
            </a:lvl1pPr>
          </a:lstStyle>
          <a:p>
            <a:pPr/>
            <a:r>
              <a:t>Reading: Chapter 22 “The Kind of Problem a City is”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Screen Shot 2021-09-30 at 11.35.57 AM.pdf" descr="Screen Shot 2021-09-30 at 11.35.57 AM.pdf"/>
          <p:cNvPicPr>
            <a:picLocks noChangeAspect="1"/>
          </p:cNvPicPr>
          <p:nvPr/>
        </p:nvPicPr>
        <p:blipFill>
          <a:blip r:embed="rId2">
            <a:extLst/>
          </a:blip>
          <a:stretch>
            <a:fillRect/>
          </a:stretch>
        </p:blipFill>
        <p:spPr>
          <a:xfrm>
            <a:off x="7281782" y="718984"/>
            <a:ext cx="9820436" cy="12227232"/>
          </a:xfrm>
          <a:prstGeom prst="rect">
            <a:avLst/>
          </a:prstGeom>
          <a:ln w="12700">
            <a:miter lim="400000"/>
          </a:ln>
        </p:spPr>
      </p:pic>
      <p:sp>
        <p:nvSpPr>
          <p:cNvPr id="223" name="pp. 566"/>
          <p:cNvSpPr txBox="1"/>
          <p:nvPr/>
        </p:nvSpPr>
        <p:spPr>
          <a:xfrm>
            <a:off x="20174966" y="912317"/>
            <a:ext cx="115366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pp. 566</a:t>
            </a:r>
          </a:p>
        </p:txBody>
      </p:sp>
      <p:sp>
        <p:nvSpPr>
          <p:cNvPr id="224" name="Line"/>
          <p:cNvSpPr/>
          <p:nvPr/>
        </p:nvSpPr>
        <p:spPr>
          <a:xfrm>
            <a:off x="13344187" y="3443591"/>
            <a:ext cx="3168172" cy="1"/>
          </a:xfrm>
          <a:prstGeom prst="line">
            <a:avLst/>
          </a:prstGeom>
          <a:ln w="38100">
            <a:solidFill>
              <a:schemeClr val="accent5">
                <a:hueOff val="-82419"/>
                <a:satOff val="-9513"/>
                <a:lumOff val="-16343"/>
              </a:schemeClr>
            </a:solidFill>
            <a:miter lim="400000"/>
          </a:ln>
        </p:spPr>
        <p:txBody>
          <a:bodyPr lIns="50800" tIns="50800" rIns="50800" bIns="50800" anchor="ctr"/>
          <a:lstStyle/>
          <a:p>
            <a:pPr/>
          </a:p>
        </p:txBody>
      </p:sp>
      <p:sp>
        <p:nvSpPr>
          <p:cNvPr id="225" name="Line"/>
          <p:cNvSpPr/>
          <p:nvPr/>
        </p:nvSpPr>
        <p:spPr>
          <a:xfrm>
            <a:off x="11136008" y="6164633"/>
            <a:ext cx="3168173" cy="1"/>
          </a:xfrm>
          <a:prstGeom prst="line">
            <a:avLst/>
          </a:prstGeom>
          <a:ln w="38100">
            <a:solidFill>
              <a:schemeClr val="accent5">
                <a:hueOff val="-82419"/>
                <a:satOff val="-9513"/>
                <a:lumOff val="-16343"/>
              </a:schemeClr>
            </a:solidFill>
            <a:miter lim="400000"/>
          </a:ln>
        </p:spPr>
        <p:txBody>
          <a:bodyPr lIns="50800" tIns="50800" rIns="50800" bIns="50800" anchor="ctr"/>
          <a:lstStyle/>
          <a:p>
            <a:pPr/>
          </a:p>
        </p:txBody>
      </p:sp>
      <p:sp>
        <p:nvSpPr>
          <p:cNvPr id="226" name="Line"/>
          <p:cNvSpPr/>
          <p:nvPr/>
        </p:nvSpPr>
        <p:spPr>
          <a:xfrm>
            <a:off x="9084553" y="10623684"/>
            <a:ext cx="7271083" cy="1"/>
          </a:xfrm>
          <a:prstGeom prst="line">
            <a:avLst/>
          </a:prstGeom>
          <a:ln w="38100">
            <a:solidFill>
              <a:schemeClr val="accent5">
                <a:hueOff val="-82419"/>
                <a:satOff val="-9513"/>
                <a:lumOff val="-16343"/>
              </a:schemeClr>
            </a:solidFill>
            <a:miter lim="400000"/>
          </a:ln>
        </p:spPr>
        <p:txBody>
          <a:bodyPr lIns="50800" tIns="50800" rIns="50800" bIns="50800" anchor="ctr"/>
          <a:lstStyle/>
          <a:p>
            <a:pPr/>
          </a:p>
        </p:txBody>
      </p:sp>
      <p:sp>
        <p:nvSpPr>
          <p:cNvPr id="227" name="Line"/>
          <p:cNvSpPr/>
          <p:nvPr/>
        </p:nvSpPr>
        <p:spPr>
          <a:xfrm>
            <a:off x="13075056" y="8368489"/>
            <a:ext cx="3168173" cy="1"/>
          </a:xfrm>
          <a:prstGeom prst="line">
            <a:avLst/>
          </a:prstGeom>
          <a:ln w="38100">
            <a:solidFill>
              <a:schemeClr val="accent5">
                <a:hueOff val="-82419"/>
                <a:satOff val="-9513"/>
                <a:lumOff val="-16343"/>
              </a:schemeClr>
            </a:solidFill>
            <a:miter lim="400000"/>
          </a:ln>
        </p:spPr>
        <p:txBody>
          <a:bodyPr lIns="50800" tIns="50800" rIns="50800" bIns="50800" anchor="ctr"/>
          <a:lstStyle/>
          <a:p>
            <a:pPr/>
          </a:p>
        </p:txBody>
      </p:sp>
      <p:sp>
        <p:nvSpPr>
          <p:cNvPr id="228" name="Line"/>
          <p:cNvSpPr/>
          <p:nvPr/>
        </p:nvSpPr>
        <p:spPr>
          <a:xfrm>
            <a:off x="8303638" y="11042244"/>
            <a:ext cx="7271083" cy="1"/>
          </a:xfrm>
          <a:prstGeom prst="line">
            <a:avLst/>
          </a:prstGeom>
          <a:ln w="38100">
            <a:solidFill>
              <a:schemeClr val="accent5">
                <a:hueOff val="-82419"/>
                <a:satOff val="-9513"/>
                <a:lumOff val="-16343"/>
              </a:schemeClr>
            </a:solidFill>
            <a:miter lim="400000"/>
          </a:ln>
        </p:spPr>
        <p:txBody>
          <a:bodyPr lIns="50800" tIns="50800" rIns="50800" bIns="50800" anchor="ctr"/>
          <a:lstStyle/>
          <a:p>
            <a:pPr/>
          </a:p>
        </p:txBody>
      </p:sp>
      <p:sp>
        <p:nvSpPr>
          <p:cNvPr id="229" name="Line"/>
          <p:cNvSpPr/>
          <p:nvPr/>
        </p:nvSpPr>
        <p:spPr>
          <a:xfrm>
            <a:off x="7792665" y="11922597"/>
            <a:ext cx="3487991" cy="1"/>
          </a:xfrm>
          <a:prstGeom prst="line">
            <a:avLst/>
          </a:prstGeom>
          <a:ln w="63500">
            <a:solidFill>
              <a:schemeClr val="accent5">
                <a:hueOff val="-82419"/>
                <a:satOff val="-9513"/>
                <a:lumOff val="-16343"/>
              </a:schemeClr>
            </a:solidFill>
            <a:miter lim="400000"/>
          </a:ln>
        </p:spPr>
        <p:txBody>
          <a:bodyPr lIns="50800" tIns="50800" rIns="50800" bIns="50800" anchor="ctr"/>
          <a:lstStyle/>
          <a:p>
            <a:pPr/>
          </a:p>
        </p:txBody>
      </p:sp>
      <p:sp>
        <p:nvSpPr>
          <p:cNvPr id="230" name="Scenario 1: “Private street”"/>
          <p:cNvSpPr txBox="1"/>
          <p:nvPr/>
        </p:nvSpPr>
        <p:spPr>
          <a:xfrm>
            <a:off x="19218126" y="3212908"/>
            <a:ext cx="37947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Scenario 1: “Private street”</a:t>
            </a:r>
          </a:p>
        </p:txBody>
      </p:sp>
      <p:sp>
        <p:nvSpPr>
          <p:cNvPr id="231" name="Scenario 2: local versus wider design"/>
          <p:cNvSpPr txBox="1"/>
          <p:nvPr/>
        </p:nvSpPr>
        <p:spPr>
          <a:xfrm>
            <a:off x="18526839" y="5933950"/>
            <a:ext cx="517733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Scenario 2: local versus wider design</a:t>
            </a:r>
          </a:p>
        </p:txBody>
      </p:sp>
      <p:sp>
        <p:nvSpPr>
          <p:cNvPr id="232" name="Scenario 3: centrality"/>
          <p:cNvSpPr txBox="1"/>
          <p:nvPr/>
        </p:nvSpPr>
        <p:spPr>
          <a:xfrm>
            <a:off x="19582210" y="8137806"/>
            <a:ext cx="306659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Scenario 3: centrality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